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7" r:id="rId11"/>
    <p:sldId id="268" r:id="rId12"/>
    <p:sldId id="269" r:id="rId1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6C04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bwMode="auto">
          <a:xfrm>
            <a:off x="0" y="230188"/>
            <a:ext cx="7829550" cy="930275"/>
          </a:xfrm>
          <a:prstGeom prst="rect">
            <a:avLst/>
          </a:prstGeom>
          <a:solidFill>
            <a:srgbClr val="CC242D"/>
          </a:solidFill>
          <a:ln w="9525">
            <a:noFill/>
            <a:miter lim="800000"/>
            <a:headEnd/>
            <a:tailEnd/>
          </a:ln>
        </p:spPr>
        <p:txBody>
          <a:bodyPr/>
          <a:lstStyle/>
          <a:p>
            <a:pPr lvl="0"/>
            <a:r>
              <a:rPr lang="en-US" smtClean="0"/>
              <a:t>Haga clic para cambiar el estilo de título	</a:t>
            </a:r>
          </a:p>
        </p:txBody>
      </p:sp>
    </p:spTree>
    <p:extLst>
      <p:ext uri="{BB962C8B-B14F-4D97-AF65-F5344CB8AC3E}">
        <p14:creationId xmlns:p14="http://schemas.microsoft.com/office/powerpoint/2010/main" xmlns="" val="171274665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7489A90-8712-4116-B4F4-9B04CD3CD1A9}" type="datetimeFigureOut">
              <a:rPr lang="es-ES" smtClean="0"/>
              <a:pPr/>
              <a:t>07/03/2018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42201DF-94FB-4F07-8539-C5BFC6B9E885}"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89A90-8712-4116-B4F4-9B04CD3CD1A9}" type="datetimeFigureOut">
              <a:rPr lang="es-ES" smtClean="0"/>
              <a:pPr/>
              <a:t>07/03/2018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2201DF-94FB-4F07-8539-C5BFC6B9E885}"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05372" y="5013176"/>
            <a:ext cx="6552728" cy="1569660"/>
          </a:xfrm>
          <a:prstGeom prst="rect">
            <a:avLst/>
          </a:prstGeom>
        </p:spPr>
        <p:txBody>
          <a:bodyPr wrap="square">
            <a:spAutoFit/>
          </a:bodyPr>
          <a:lstStyle/>
          <a:p>
            <a:r>
              <a:rPr lang="es-ES" sz="2400" i="1" dirty="0" smtClean="0">
                <a:solidFill>
                  <a:srgbClr val="FF0000"/>
                </a:solidFill>
                <a:latin typeface="Arial Rounded MT Bold" panose="020F0704030504030204" pitchFamily="34" charset="0"/>
              </a:rPr>
              <a:t>Mirad, </a:t>
            </a:r>
            <a:r>
              <a:rPr lang="es-ES" sz="2400" i="1" dirty="0">
                <a:solidFill>
                  <a:srgbClr val="FF0000"/>
                </a:solidFill>
                <a:latin typeface="Arial Rounded MT Bold" panose="020F0704030504030204" pitchFamily="34" charset="0"/>
              </a:rPr>
              <a:t>voy a hacer algo nuevo: ya está </a:t>
            </a:r>
            <a:r>
              <a:rPr lang="es-ES" sz="2400" i="1" dirty="0" smtClean="0">
                <a:solidFill>
                  <a:srgbClr val="FF0000"/>
                </a:solidFill>
                <a:latin typeface="Arial Rounded MT Bold" panose="020F0704030504030204" pitchFamily="34" charset="0"/>
              </a:rPr>
              <a:t>brotando, </a:t>
            </a:r>
            <a:r>
              <a:rPr lang="es-ES" sz="2400" i="1" dirty="0">
                <a:solidFill>
                  <a:srgbClr val="FF0000"/>
                </a:solidFill>
                <a:latin typeface="Arial Rounded MT Bold" panose="020F0704030504030204" pitchFamily="34" charset="0"/>
              </a:rPr>
              <a:t>¿no lo </a:t>
            </a:r>
            <a:r>
              <a:rPr lang="es-ES" sz="2400" i="1" dirty="0" smtClean="0">
                <a:solidFill>
                  <a:srgbClr val="FF0000"/>
                </a:solidFill>
                <a:latin typeface="Arial Rounded MT Bold" panose="020F0704030504030204" pitchFamily="34" charset="0"/>
              </a:rPr>
              <a:t>notáis</a:t>
            </a:r>
            <a:r>
              <a:rPr lang="es-ES" sz="2400" i="1" dirty="0">
                <a:solidFill>
                  <a:srgbClr val="FF0000"/>
                </a:solidFill>
                <a:latin typeface="Arial Rounded MT Bold" panose="020F0704030504030204" pitchFamily="34" charset="0"/>
              </a:rPr>
              <a:t>? Sí, abriré en el desierto un camino, alumbraré ríos en el </a:t>
            </a:r>
            <a:r>
              <a:rPr lang="es-ES" sz="2400" i="1" dirty="0" smtClean="0">
                <a:solidFill>
                  <a:srgbClr val="FF0000"/>
                </a:solidFill>
                <a:latin typeface="Arial Rounded MT Bold" panose="020F0704030504030204" pitchFamily="34" charset="0"/>
              </a:rPr>
              <a:t>páramo. </a:t>
            </a:r>
            <a:r>
              <a:rPr lang="es-ES" sz="1600" i="1" dirty="0" smtClean="0">
                <a:solidFill>
                  <a:srgbClr val="FF0000"/>
                </a:solidFill>
                <a:latin typeface="Arial Rounded MT Bold" panose="020F0704030504030204" pitchFamily="34" charset="0"/>
              </a:rPr>
              <a:t>IS, 43,19</a:t>
            </a:r>
            <a:endParaRPr lang="es-ES" sz="1600" i="1" dirty="0">
              <a:solidFill>
                <a:srgbClr val="FF0000"/>
              </a:solidFill>
              <a:latin typeface="Arial Rounded MT Bold" panose="020F0704030504030204" pitchFamily="34" charset="0"/>
            </a:endParaRPr>
          </a:p>
        </p:txBody>
      </p:sp>
      <p:pic>
        <p:nvPicPr>
          <p:cNvPr id="3" name="Imagen 2"/>
          <p:cNvPicPr>
            <a:picLocks noChangeAspect="1"/>
          </p:cNvPicPr>
          <p:nvPr/>
        </p:nvPicPr>
        <p:blipFill>
          <a:blip r:embed="rId2"/>
          <a:stretch>
            <a:fillRect/>
          </a:stretch>
        </p:blipFill>
        <p:spPr>
          <a:xfrm>
            <a:off x="1472880" y="1426751"/>
            <a:ext cx="6017712" cy="3442409"/>
          </a:xfrm>
          <a:prstGeom prst="rect">
            <a:avLst/>
          </a:prstGeom>
          <a:ln/>
        </p:spPr>
        <p:style>
          <a:lnRef idx="2">
            <a:schemeClr val="accent1"/>
          </a:lnRef>
          <a:fillRef idx="1">
            <a:schemeClr val="lt1"/>
          </a:fillRef>
          <a:effectRef idx="0">
            <a:schemeClr val="accent1"/>
          </a:effectRef>
          <a:fontRef idx="minor">
            <a:schemeClr val="dk1"/>
          </a:fontRef>
        </p:style>
      </p:pic>
      <p:sp>
        <p:nvSpPr>
          <p:cNvPr id="5" name="CuadroTexto 4"/>
          <p:cNvSpPr txBox="1"/>
          <p:nvPr/>
        </p:nvSpPr>
        <p:spPr>
          <a:xfrm>
            <a:off x="1835696" y="260648"/>
            <a:ext cx="5400600" cy="707886"/>
          </a:xfrm>
          <a:prstGeom prst="rect">
            <a:avLst/>
          </a:prstGeom>
          <a:noFill/>
        </p:spPr>
        <p:txBody>
          <a:bodyPr wrap="square" rtlCol="0">
            <a:spAutoFit/>
          </a:bodyPr>
          <a:lstStyle/>
          <a:p>
            <a:pPr algn="ctr"/>
            <a:r>
              <a:rPr lang="es-ES" sz="2400" b="1" dirty="0" smtClean="0">
                <a:solidFill>
                  <a:schemeClr val="tx2"/>
                </a:solidFill>
                <a:latin typeface="Arial Rounded MT Bold" panose="020F0704030504030204" pitchFamily="34" charset="0"/>
              </a:rPr>
              <a:t>Campaña de San José-18 marzo 2018</a:t>
            </a:r>
          </a:p>
          <a:p>
            <a:pPr algn="ctr"/>
            <a:r>
              <a:rPr lang="es-ES" sz="1600" dirty="0" smtClean="0">
                <a:solidFill>
                  <a:schemeClr val="tx2"/>
                </a:solidFill>
                <a:latin typeface="Arial Rounded MT Bold" panose="020F0704030504030204" pitchFamily="34" charset="0"/>
              </a:rPr>
              <a:t>Misiones Diocesanas Vascas</a:t>
            </a:r>
            <a:endParaRPr lang="es-ES" sz="1600" dirty="0">
              <a:solidFill>
                <a:schemeClr val="tx2"/>
              </a:solidFill>
              <a:latin typeface="Arial Rounded MT Bold" panose="020F070403050403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42" presetClass="entr" presetSubtype="0" fill="hold" grpId="0" nodeType="afterEffect">
                                  <p:stCondLst>
                                    <p:cond delay="75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21033" y="763523"/>
            <a:ext cx="9144000" cy="6094477"/>
          </a:xfrm>
          <a:prstGeom prst="rect">
            <a:avLst/>
          </a:prstGeom>
        </p:spPr>
      </p:pic>
      <p:sp>
        <p:nvSpPr>
          <p:cNvPr id="8" name="Rectángulo 7"/>
          <p:cNvSpPr/>
          <p:nvPr/>
        </p:nvSpPr>
        <p:spPr>
          <a:xfrm>
            <a:off x="21033" y="-5680"/>
            <a:ext cx="9122967" cy="646331"/>
          </a:xfrm>
          <a:prstGeom prst="rect">
            <a:avLst/>
          </a:prstGeom>
        </p:spPr>
        <p:txBody>
          <a:bodyPr wrap="square">
            <a:spAutoFit/>
          </a:bodyPr>
          <a:lstStyle/>
          <a:p>
            <a:pPr algn="ctr"/>
            <a:r>
              <a:rPr lang="es-ES" dirty="0" smtClean="0">
                <a:solidFill>
                  <a:schemeClr val="accent1"/>
                </a:solidFill>
                <a:latin typeface="Arial Rounded MT Bold" panose="020F0704030504030204" pitchFamily="34" charset="0"/>
              </a:rPr>
              <a:t>Jesús</a:t>
            </a:r>
            <a:r>
              <a:rPr lang="es-ES" dirty="0">
                <a:solidFill>
                  <a:schemeClr val="accent1"/>
                </a:solidFill>
                <a:latin typeface="Arial Rounded MT Bold" panose="020F0704030504030204" pitchFamily="34" charset="0"/>
              </a:rPr>
              <a:t>, </a:t>
            </a:r>
            <a:r>
              <a:rPr lang="es-ES" dirty="0" smtClean="0">
                <a:solidFill>
                  <a:schemeClr val="accent1"/>
                </a:solidFill>
                <a:latin typeface="Arial Rounded MT Bold" panose="020F0704030504030204" pitchFamily="34" charset="0"/>
              </a:rPr>
              <a:t> </a:t>
            </a:r>
            <a:r>
              <a:rPr lang="es-ES" dirty="0">
                <a:solidFill>
                  <a:schemeClr val="accent1"/>
                </a:solidFill>
                <a:latin typeface="Arial Rounded MT Bold" panose="020F0704030504030204" pitchFamily="34" charset="0"/>
              </a:rPr>
              <a:t>les había pedido </a:t>
            </a:r>
            <a:r>
              <a:rPr lang="es-ES" dirty="0" smtClean="0">
                <a:solidFill>
                  <a:schemeClr val="accent1"/>
                </a:solidFill>
                <a:latin typeface="Arial Rounded MT Bold" panose="020F0704030504030204" pitchFamily="34" charset="0"/>
              </a:rPr>
              <a:t>que despertaran </a:t>
            </a:r>
            <a:r>
              <a:rPr lang="es-ES" dirty="0">
                <a:solidFill>
                  <a:schemeClr val="accent1"/>
                </a:solidFill>
                <a:latin typeface="Arial Rounded MT Bold" panose="020F0704030504030204" pitchFamily="34" charset="0"/>
              </a:rPr>
              <a:t>la conciencia de la humanidad. </a:t>
            </a:r>
            <a:r>
              <a:rPr lang="es-ES" dirty="0" smtClean="0">
                <a:solidFill>
                  <a:schemeClr val="accent1"/>
                </a:solidFill>
                <a:latin typeface="Arial Rounded MT Bold" panose="020F0704030504030204" pitchFamily="34" charset="0"/>
              </a:rPr>
              <a:t>Liberar a la </a:t>
            </a:r>
            <a:r>
              <a:rPr lang="es-ES" dirty="0">
                <a:solidFill>
                  <a:schemeClr val="accent1"/>
                </a:solidFill>
                <a:latin typeface="Arial Rounded MT Bold" panose="020F0704030504030204" pitchFamily="34" charset="0"/>
              </a:rPr>
              <a:t>humanidad de todo aquello que la hace inhumana.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486907" y="1211275"/>
            <a:ext cx="3725053" cy="2793789"/>
          </a:xfrm>
          <a:prstGeom prst="rect">
            <a:avLst/>
          </a:prstGeom>
        </p:spPr>
      </p:pic>
      <p:sp>
        <p:nvSpPr>
          <p:cNvPr id="2" name="Rectángulo 1"/>
          <p:cNvSpPr/>
          <p:nvPr/>
        </p:nvSpPr>
        <p:spPr>
          <a:xfrm>
            <a:off x="467543" y="260648"/>
            <a:ext cx="8208913" cy="923330"/>
          </a:xfrm>
          <a:prstGeom prst="rect">
            <a:avLst/>
          </a:prstGeom>
        </p:spPr>
        <p:txBody>
          <a:bodyPr wrap="square">
            <a:spAutoFit/>
          </a:bodyPr>
          <a:lstStyle/>
          <a:p>
            <a:pPr algn="ctr"/>
            <a:r>
              <a:rPr lang="es-ES" dirty="0">
                <a:solidFill>
                  <a:schemeClr val="tx2"/>
                </a:solidFill>
                <a:latin typeface="Arial Rounded MT Bold" panose="020F0704030504030204" pitchFamily="34" charset="0"/>
              </a:rPr>
              <a:t>El mayor desafío es suscitar la fe, la comunión y la esperanza en un mundo mejor, habitable y más humano a pesar de los obstáculos actuales.</a:t>
            </a:r>
          </a:p>
        </p:txBody>
      </p:sp>
      <p:pic>
        <p:nvPicPr>
          <p:cNvPr id="4" name="Imagen 3"/>
          <p:cNvPicPr>
            <a:picLocks noChangeAspect="1"/>
          </p:cNvPicPr>
          <p:nvPr/>
        </p:nvPicPr>
        <p:blipFill>
          <a:blip r:embed="rId3"/>
          <a:stretch>
            <a:fillRect/>
          </a:stretch>
        </p:blipFill>
        <p:spPr>
          <a:xfrm>
            <a:off x="4499992" y="1223573"/>
            <a:ext cx="4176464" cy="2781491"/>
          </a:xfrm>
          <a:prstGeom prst="rect">
            <a:avLst/>
          </a:prstGeom>
        </p:spPr>
      </p:pic>
      <p:pic>
        <p:nvPicPr>
          <p:cNvPr id="5" name="Imagen 4"/>
          <p:cNvPicPr>
            <a:picLocks noChangeAspect="1"/>
          </p:cNvPicPr>
          <p:nvPr/>
        </p:nvPicPr>
        <p:blipFill>
          <a:blip r:embed="rId4" cstate="screen"/>
          <a:stretch>
            <a:fillRect/>
          </a:stretch>
        </p:blipFill>
        <p:spPr>
          <a:xfrm>
            <a:off x="486906" y="3888188"/>
            <a:ext cx="3725053" cy="2796273"/>
          </a:xfrm>
          <a:prstGeom prst="rect">
            <a:avLst/>
          </a:prstGeom>
        </p:spPr>
      </p:pic>
      <p:pic>
        <p:nvPicPr>
          <p:cNvPr id="7" name="Imagen 6"/>
          <p:cNvPicPr>
            <a:picLocks noChangeAspect="1"/>
          </p:cNvPicPr>
          <p:nvPr/>
        </p:nvPicPr>
        <p:blipFill>
          <a:blip r:embed="rId5" cstate="screen"/>
          <a:stretch>
            <a:fillRect/>
          </a:stretch>
        </p:blipFill>
        <p:spPr>
          <a:xfrm>
            <a:off x="4499992" y="4149080"/>
            <a:ext cx="4176464" cy="2611175"/>
          </a:xfrm>
          <a:prstGeom prst="rect">
            <a:avLst/>
          </a:prstGeom>
        </p:spPr>
      </p:pic>
    </p:spTree>
    <p:extLst>
      <p:ext uri="{BB962C8B-B14F-4D97-AF65-F5344CB8AC3E}">
        <p14:creationId xmlns:p14="http://schemas.microsoft.com/office/powerpoint/2010/main" xmlns="" val="13241601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30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35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par>
                          <p:cTn id="26" fill="hold">
                            <p:stCondLst>
                              <p:cond delay="4000"/>
                            </p:stCondLst>
                            <p:childTnLst>
                              <p:par>
                                <p:cTn id="27" presetID="53" presetClass="entr" presetSubtype="16"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2"/>
          <p:cNvPicPr>
            <a:picLocks noChangeAspect="1"/>
          </p:cNvPicPr>
          <p:nvPr/>
        </p:nvPicPr>
        <p:blipFill>
          <a:blip r:embed="rId2"/>
          <a:stretch>
            <a:fillRect/>
          </a:stretch>
        </p:blipFill>
        <p:spPr>
          <a:xfrm>
            <a:off x="35496" y="620688"/>
            <a:ext cx="9063212" cy="5184576"/>
          </a:xfrm>
          <a:prstGeom prst="rect">
            <a:avLst/>
          </a:prstGeom>
          <a:ln/>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xmlns="" val="394808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34366" y="3933056"/>
            <a:ext cx="6952286" cy="2246769"/>
          </a:xfrm>
          <a:prstGeom prst="rect">
            <a:avLst/>
          </a:prstGeom>
          <a:noFill/>
        </p:spPr>
        <p:txBody>
          <a:bodyPr wrap="square" rtlCol="0">
            <a:spAutoFit/>
          </a:bodyPr>
          <a:lstStyle/>
          <a:p>
            <a:pPr algn="just"/>
            <a:r>
              <a:rPr lang="es-ES" sz="2000" dirty="0">
                <a:solidFill>
                  <a:schemeClr val="tx2"/>
                </a:solidFill>
                <a:latin typeface="Arial Rounded MT Bold" panose="020F0704030504030204" pitchFamily="34" charset="0"/>
              </a:rPr>
              <a:t>Hoy en día, podemos ver grandes cambios en África, en algunos sectores de la vida. Esta toma de conciencia es algo salvador, sobre todo para las mujeres. Podemos ver que ya no tienen miedo a denunciar los abusos que sufre, luchan por sus derechos y van hacia aquellas que no se atreven por miedo</a:t>
            </a:r>
            <a:r>
              <a:rPr lang="es-ES" sz="2000" dirty="0" smtClean="0">
                <a:solidFill>
                  <a:schemeClr val="tx2"/>
                </a:solidFill>
                <a:latin typeface="Arial Rounded MT Bold" panose="020F0704030504030204" pitchFamily="34" charset="0"/>
              </a:rPr>
              <a:t>.</a:t>
            </a:r>
            <a:endParaRPr lang="es-ES" sz="2000" dirty="0">
              <a:solidFill>
                <a:schemeClr val="tx2"/>
              </a:solidFill>
              <a:latin typeface="Arial Rounded MT Bold" panose="020F0704030504030204" pitchFamily="34" charset="0"/>
            </a:endParaRPr>
          </a:p>
        </p:txBody>
      </p:sp>
      <p:pic>
        <p:nvPicPr>
          <p:cNvPr id="2050" name="Picture 2" descr="E:\Comprimidas\DSC_055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71602" y="404664"/>
            <a:ext cx="5392686" cy="337105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4" presetClass="entr" presetSubtype="10" fill="hold" nodeType="afterEffect">
                                  <p:stCondLst>
                                    <p:cond delay="1000"/>
                                  </p:stCondLst>
                                  <p:childTnLst>
                                    <p:set>
                                      <p:cBhvr>
                                        <p:cTn id="10" dur="1" fill="hold">
                                          <p:stCondLst>
                                            <p:cond delay="0"/>
                                          </p:stCondLst>
                                        </p:cTn>
                                        <p:tgtEl>
                                          <p:spTgt spid="2050"/>
                                        </p:tgtEl>
                                        <p:attrNameLst>
                                          <p:attrName>style.visibility</p:attrName>
                                        </p:attrNameLst>
                                      </p:cBhvr>
                                      <p:to>
                                        <p:strVal val="visible"/>
                                      </p:to>
                                    </p:set>
                                    <p:animEffect transition="in" filter="randombar(horizontal)">
                                      <p:cBhvr>
                                        <p:cTn id="11"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143313" y="1196752"/>
            <a:ext cx="3781972" cy="4597541"/>
          </a:xfrm>
          <a:prstGeom prst="rect">
            <a:avLst/>
          </a:prstGeom>
          <a:noFill/>
        </p:spPr>
        <p:txBody>
          <a:bodyPr wrap="square" rtlCol="0">
            <a:spAutoFit/>
          </a:bodyPr>
          <a:lstStyle/>
          <a:p>
            <a:pPr algn="r">
              <a:lnSpc>
                <a:spcPct val="150000"/>
              </a:lnSpc>
            </a:pPr>
            <a:r>
              <a:rPr lang="es-ES" sz="2200" dirty="0">
                <a:solidFill>
                  <a:schemeClr val="tx2"/>
                </a:solidFill>
                <a:latin typeface="Arial Rounded MT Bold" panose="020F0704030504030204" pitchFamily="34" charset="0"/>
              </a:rPr>
              <a:t>Ya era tiempo para África.</a:t>
            </a:r>
          </a:p>
          <a:p>
            <a:pPr algn="r">
              <a:lnSpc>
                <a:spcPct val="150000"/>
              </a:lnSpc>
            </a:pPr>
            <a:r>
              <a:rPr lang="es-ES" sz="2200" dirty="0">
                <a:solidFill>
                  <a:schemeClr val="tx2"/>
                </a:solidFill>
                <a:latin typeface="Arial Rounded MT Bold" panose="020F0704030504030204" pitchFamily="34" charset="0"/>
              </a:rPr>
              <a:t>Si tenemos hoy esta “libertad” y estabilidad es porque las cosas empezaron hace años y quedan más por hacer, es un largo proceso y lo conseguiremos estando unidas.</a:t>
            </a:r>
          </a:p>
        </p:txBody>
      </p:sp>
      <p:sp>
        <p:nvSpPr>
          <p:cNvPr id="22530" name="AutoShape 2" descr="Resultado de imagen de encrucijada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2532" name="AutoShape 4" descr="Resultado de imagen de encrucijada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 name="1 Imagen"/>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0" y="3356992"/>
            <a:ext cx="5217858" cy="3501007"/>
          </a:xfrm>
          <a:prstGeom prst="rect">
            <a:avLst/>
          </a:prstGeom>
        </p:spPr>
      </p:pic>
      <p:pic>
        <p:nvPicPr>
          <p:cNvPr id="3" name="2 Imagen"/>
          <p:cNvPicPr>
            <a:picLocks noChangeAspect="1"/>
          </p:cNvPicPr>
          <p:nvPr/>
        </p:nvPicPr>
        <p:blipFill>
          <a:blip r:embed="rId3" cstate="screen">
            <a:extLst>
              <a:ext uri="{28A0092B-C50C-407E-A947-70E740481C1C}">
                <a14:useLocalDpi xmlns:a14="http://schemas.microsoft.com/office/drawing/2010/main" xmlns="" val="0"/>
              </a:ext>
            </a:extLst>
          </a:blip>
          <a:stretch>
            <a:fillRect/>
          </a:stretch>
        </p:blipFill>
        <p:spPr>
          <a:xfrm>
            <a:off x="0" y="-2450"/>
            <a:ext cx="5143866" cy="2564904"/>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1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2250"/>
                            </p:stCondLst>
                            <p:childTnLst>
                              <p:par>
                                <p:cTn id="14" presetID="10" presetClass="entr" presetSubtype="0" fill="hold" nodeType="afterEffect">
                                  <p:stCondLst>
                                    <p:cond delay="5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4" name="AutoShape 8" descr="Resultado de imagen de guerra actua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0601" y="7937"/>
            <a:ext cx="8625852" cy="57474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Rectángulo"/>
          <p:cNvSpPr/>
          <p:nvPr/>
        </p:nvSpPr>
        <p:spPr>
          <a:xfrm>
            <a:off x="155575" y="5738064"/>
            <a:ext cx="8655904" cy="1015663"/>
          </a:xfrm>
          <a:prstGeom prst="rect">
            <a:avLst/>
          </a:prstGeom>
        </p:spPr>
        <p:txBody>
          <a:bodyPr wrap="square">
            <a:spAutoFit/>
          </a:bodyPr>
          <a:lstStyle/>
          <a:p>
            <a:r>
              <a:rPr lang="es-ES" sz="2000" dirty="0">
                <a:solidFill>
                  <a:schemeClr val="tx2"/>
                </a:solidFill>
                <a:latin typeface="Arial Rounded MT Bold" panose="020F0704030504030204" pitchFamily="34" charset="0"/>
              </a:rPr>
              <a:t>Ni "pobrecitos" ni "héroes", HUMANOS, con igual dignidad que los habitantes de otros continentes, así son los pueblos de África en su continuo renacer y brotar.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descr="Resultado de imagen de redes social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 name="1 Rectángulo"/>
          <p:cNvSpPr/>
          <p:nvPr/>
        </p:nvSpPr>
        <p:spPr>
          <a:xfrm>
            <a:off x="1043608" y="160338"/>
            <a:ext cx="7200800" cy="1323439"/>
          </a:xfrm>
          <a:prstGeom prst="rect">
            <a:avLst/>
          </a:prstGeom>
        </p:spPr>
        <p:txBody>
          <a:bodyPr wrap="square">
            <a:spAutoFit/>
          </a:bodyPr>
          <a:lstStyle/>
          <a:p>
            <a:pPr algn="just"/>
            <a:r>
              <a:rPr lang="es-ES" sz="2000" dirty="0">
                <a:solidFill>
                  <a:schemeClr val="tx2"/>
                </a:solidFill>
                <a:latin typeface="Arial Rounded MT Bold" panose="020F0704030504030204" pitchFamily="34" charset="0"/>
              </a:rPr>
              <a:t>Ojalá que nuestro mundo, en un arrebato de justicia y compasión vuelva a unir estos mundos para que todos podamos vivir, simplemente, como HUMANOS, hermanos y hermanas de la misma Familia humana. </a:t>
            </a:r>
          </a:p>
        </p:txBody>
      </p:sp>
      <p:pic>
        <p:nvPicPr>
          <p:cNvPr id="1026" name="Picture 2" descr="C:\Users\KOLDO\Desktop\materialak\fotos\DSC_1175.JPG"/>
          <p:cNvPicPr>
            <a:picLocks noChangeAspect="1" noChangeArrowheads="1"/>
          </p:cNvPicPr>
          <p:nvPr/>
        </p:nvPicPr>
        <p:blipFill>
          <a:blip r:embed="rId2" cstate="screen">
            <a:extLst>
              <a:ext uri="{28A0092B-C50C-407E-A947-70E740481C1C}">
                <a14:useLocalDpi xmlns:a14="http://schemas.microsoft.com/office/drawing/2010/main" xmlns="" val="0"/>
              </a:ext>
            </a:extLst>
          </a:blip>
          <a:srcRect/>
          <a:stretch>
            <a:fillRect/>
          </a:stretch>
        </p:blipFill>
        <p:spPr bwMode="auto">
          <a:xfrm>
            <a:off x="1038434" y="1700808"/>
            <a:ext cx="7205974" cy="480843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1000"/>
                                  </p:stCondLst>
                                  <p:childTnLst>
                                    <p:set>
                                      <p:cBhvr>
                                        <p:cTn id="12" dur="1" fill="hold">
                                          <p:stCondLst>
                                            <p:cond delay="0"/>
                                          </p:stCondLst>
                                        </p:cTn>
                                        <p:tgtEl>
                                          <p:spTgt spid="1026"/>
                                        </p:tgtEl>
                                        <p:attrNameLst>
                                          <p:attrName>style.visibility</p:attrName>
                                        </p:attrNameLst>
                                      </p:cBhvr>
                                      <p:to>
                                        <p:strVal val="visible"/>
                                      </p:to>
                                    </p:set>
                                    <p:animEffect transition="in" filter="circle(in)">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66634" y="2292202"/>
            <a:ext cx="4572000" cy="2308324"/>
          </a:xfrm>
          <a:prstGeom prst="rect">
            <a:avLst/>
          </a:prstGeom>
        </p:spPr>
        <p:txBody>
          <a:bodyPr>
            <a:spAutoFit/>
          </a:bodyPr>
          <a:lstStyle/>
          <a:p>
            <a:pPr algn="just"/>
            <a:r>
              <a:rPr lang="es-ES" dirty="0">
                <a:solidFill>
                  <a:schemeClr val="tx2"/>
                </a:solidFill>
                <a:latin typeface="Arial Rounded MT Bold" panose="020F0704030504030204" pitchFamily="34" charset="0"/>
              </a:rPr>
              <a:t>Se vislumbra ahora el tiempo de sacudirse el pesado yugo de tantos años. </a:t>
            </a:r>
          </a:p>
          <a:p>
            <a:pPr algn="just"/>
            <a:r>
              <a:rPr lang="es-ES" dirty="0">
                <a:solidFill>
                  <a:schemeClr val="tx2"/>
                </a:solidFill>
                <a:latin typeface="Arial Rounded MT Bold" panose="020F0704030504030204" pitchFamily="34" charset="0"/>
              </a:rPr>
              <a:t>África apuesta abiertamente por la educación y el empoderamiento de la mujer. La presencia cada vez mayor de un cristianismo vivo y participativo está resultando ser el motor del cambio</a:t>
            </a:r>
          </a:p>
        </p:txBody>
      </p:sp>
      <p:pic>
        <p:nvPicPr>
          <p:cNvPr id="5122" name="Picture 2" descr="G:\ARGAZKIAK\2016\KENIA URRIA\K2016 Patxi\DSC_0572.JPG"/>
          <p:cNvPicPr>
            <a:picLocks noChangeAspect="1" noChangeArrowheads="1"/>
          </p:cNvPicPr>
          <p:nvPr/>
        </p:nvPicPr>
        <p:blipFill>
          <a:blip r:embed="rId2" cstate="screen">
            <a:extLst>
              <a:ext uri="{28A0092B-C50C-407E-A947-70E740481C1C}">
                <a14:useLocalDpi xmlns:a14="http://schemas.microsoft.com/office/drawing/2010/main" xmlns="" val="0"/>
              </a:ext>
            </a:extLst>
          </a:blip>
          <a:srcRect/>
          <a:stretch>
            <a:fillRect/>
          </a:stretch>
        </p:blipFill>
        <p:spPr bwMode="auto">
          <a:xfrm>
            <a:off x="0" y="7091"/>
            <a:ext cx="4198244" cy="2045136"/>
          </a:xfrm>
          <a:prstGeom prst="rect">
            <a:avLst/>
          </a:prstGeom>
          <a:noFill/>
          <a:extLst>
            <a:ext uri="{909E8E84-426E-40DD-AFC4-6F175D3DCCD1}">
              <a14:hiddenFill xmlns:a14="http://schemas.microsoft.com/office/drawing/2010/main" xmlns="">
                <a:solidFill>
                  <a:srgbClr val="FFFFFF"/>
                </a:solidFill>
              </a14:hiddenFill>
            </a:ext>
          </a:extLst>
        </p:spPr>
      </p:pic>
      <p:pic>
        <p:nvPicPr>
          <p:cNvPr id="5123" name="Picture 3"/>
          <p:cNvPicPr>
            <a:picLocks noChangeAspect="1" noChangeArrowheads="1"/>
          </p:cNvPicPr>
          <p:nvPr/>
        </p:nvPicPr>
        <p:blipFill>
          <a:blip r:embed="rId3" cstate="screen">
            <a:extLst>
              <a:ext uri="{28A0092B-C50C-407E-A947-70E740481C1C}">
                <a14:useLocalDpi xmlns:a14="http://schemas.microsoft.com/office/drawing/2010/main" xmlns="" val="0"/>
              </a:ext>
            </a:extLst>
          </a:blip>
          <a:srcRect/>
          <a:stretch>
            <a:fillRect/>
          </a:stretch>
        </p:blipFill>
        <p:spPr bwMode="auto">
          <a:xfrm>
            <a:off x="4140756" y="0"/>
            <a:ext cx="3064978" cy="20451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4" name="Picture 4" descr="G:\ARGAZKIAK\2016\KENIA URRIA\K2016 Patxi\DSC_1203bis.jpg"/>
          <p:cNvPicPr>
            <a:picLocks noChangeAspect="1" noChangeArrowheads="1"/>
          </p:cNvPicPr>
          <p:nvPr/>
        </p:nvPicPr>
        <p:blipFill>
          <a:blip r:embed="rId4" cstate="screen">
            <a:extLst>
              <a:ext uri="{28A0092B-C50C-407E-A947-70E740481C1C}">
                <a14:useLocalDpi xmlns:a14="http://schemas.microsoft.com/office/drawing/2010/main" xmlns="" val="0"/>
              </a:ext>
            </a:extLst>
          </a:blip>
          <a:srcRect/>
          <a:stretch>
            <a:fillRect/>
          </a:stretch>
        </p:blipFill>
        <p:spPr bwMode="auto">
          <a:xfrm>
            <a:off x="0" y="2026452"/>
            <a:ext cx="1860117" cy="2787387"/>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Imagen 3"/>
          <p:cNvPicPr>
            <a:picLocks noChangeAspect="1"/>
          </p:cNvPicPr>
          <p:nvPr/>
        </p:nvPicPr>
        <p:blipFill>
          <a:blip r:embed="rId5" cstate="screen"/>
          <a:stretch>
            <a:fillRect/>
          </a:stretch>
        </p:blipFill>
        <p:spPr>
          <a:xfrm>
            <a:off x="7072815" y="2026452"/>
            <a:ext cx="2092671" cy="2787388"/>
          </a:xfrm>
          <a:prstGeom prst="rect">
            <a:avLst/>
          </a:prstGeom>
        </p:spPr>
      </p:pic>
      <p:pic>
        <p:nvPicPr>
          <p:cNvPr id="5" name="Imagen 4"/>
          <p:cNvPicPr>
            <a:picLocks noChangeAspect="1"/>
          </p:cNvPicPr>
          <p:nvPr/>
        </p:nvPicPr>
        <p:blipFill>
          <a:blip r:embed="rId6" cstate="screen"/>
          <a:stretch>
            <a:fillRect/>
          </a:stretch>
        </p:blipFill>
        <p:spPr>
          <a:xfrm>
            <a:off x="-1" y="4819964"/>
            <a:ext cx="3063181" cy="2038036"/>
          </a:xfrm>
          <a:prstGeom prst="rect">
            <a:avLst/>
          </a:prstGeom>
        </p:spPr>
      </p:pic>
      <p:pic>
        <p:nvPicPr>
          <p:cNvPr id="11" name="2 Imagen"/>
          <p:cNvPicPr>
            <a:picLocks noChangeAspect="1"/>
          </p:cNvPicPr>
          <p:nvPr/>
        </p:nvPicPr>
        <p:blipFill>
          <a:blip r:embed="rId7" cstate="screen">
            <a:extLst>
              <a:ext uri="{28A0092B-C50C-407E-A947-70E740481C1C}">
                <a14:useLocalDpi xmlns:a14="http://schemas.microsoft.com/office/drawing/2010/main" xmlns="" val="0"/>
              </a:ext>
            </a:extLst>
          </a:blip>
          <a:stretch>
            <a:fillRect/>
          </a:stretch>
        </p:blipFill>
        <p:spPr>
          <a:xfrm>
            <a:off x="7161633" y="0"/>
            <a:ext cx="2003853" cy="2026673"/>
          </a:xfrm>
          <a:prstGeom prst="rect">
            <a:avLst/>
          </a:prstGeom>
        </p:spPr>
      </p:pic>
      <p:pic>
        <p:nvPicPr>
          <p:cNvPr id="6" name="Imagen 5"/>
          <p:cNvPicPr>
            <a:picLocks noChangeAspect="1"/>
          </p:cNvPicPr>
          <p:nvPr/>
        </p:nvPicPr>
        <p:blipFill>
          <a:blip r:embed="rId8" cstate="screen"/>
          <a:stretch>
            <a:fillRect/>
          </a:stretch>
        </p:blipFill>
        <p:spPr>
          <a:xfrm>
            <a:off x="3014246" y="4820312"/>
            <a:ext cx="3027841" cy="2056032"/>
          </a:xfrm>
          <a:prstGeom prst="rect">
            <a:avLst/>
          </a:prstGeom>
        </p:spPr>
      </p:pic>
      <p:pic>
        <p:nvPicPr>
          <p:cNvPr id="7" name="Imagen 6"/>
          <p:cNvPicPr>
            <a:picLocks noChangeAspect="1"/>
          </p:cNvPicPr>
          <p:nvPr/>
        </p:nvPicPr>
        <p:blipFill>
          <a:blip r:embed="rId9"/>
          <a:stretch>
            <a:fillRect/>
          </a:stretch>
        </p:blipFill>
        <p:spPr>
          <a:xfrm>
            <a:off x="6042087" y="4820312"/>
            <a:ext cx="3101913" cy="20655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6" presetClass="entr" presetSubtype="21" fill="hold" nodeType="afterEffect">
                                  <p:stCondLst>
                                    <p:cond delay="1000"/>
                                  </p:stCondLst>
                                  <p:childTnLst>
                                    <p:set>
                                      <p:cBhvr>
                                        <p:cTn id="9" dur="1" fill="hold">
                                          <p:stCondLst>
                                            <p:cond delay="0"/>
                                          </p:stCondLst>
                                        </p:cTn>
                                        <p:tgtEl>
                                          <p:spTgt spid="5122"/>
                                        </p:tgtEl>
                                        <p:attrNameLst>
                                          <p:attrName>style.visibility</p:attrName>
                                        </p:attrNameLst>
                                      </p:cBhvr>
                                      <p:to>
                                        <p:strVal val="visible"/>
                                      </p:to>
                                    </p:set>
                                    <p:animEffect transition="in" filter="barn(inVertical)">
                                      <p:cBhvr>
                                        <p:cTn id="10" dur="500"/>
                                        <p:tgtEl>
                                          <p:spTgt spid="5122"/>
                                        </p:tgtEl>
                                      </p:cBhvr>
                                    </p:animEffect>
                                  </p:childTnLst>
                                </p:cTn>
                              </p:par>
                            </p:childTnLst>
                          </p:cTn>
                        </p:par>
                        <p:par>
                          <p:cTn id="11" fill="hold">
                            <p:stCondLst>
                              <p:cond delay="1500"/>
                            </p:stCondLst>
                            <p:childTnLst>
                              <p:par>
                                <p:cTn id="12" presetID="16" presetClass="entr" presetSubtype="21" fill="hold" nodeType="afterEffect">
                                  <p:stCondLst>
                                    <p:cond delay="250"/>
                                  </p:stCondLst>
                                  <p:childTnLst>
                                    <p:set>
                                      <p:cBhvr>
                                        <p:cTn id="13" dur="1" fill="hold">
                                          <p:stCondLst>
                                            <p:cond delay="0"/>
                                          </p:stCondLst>
                                        </p:cTn>
                                        <p:tgtEl>
                                          <p:spTgt spid="5123"/>
                                        </p:tgtEl>
                                        <p:attrNameLst>
                                          <p:attrName>style.visibility</p:attrName>
                                        </p:attrNameLst>
                                      </p:cBhvr>
                                      <p:to>
                                        <p:strVal val="visible"/>
                                      </p:to>
                                    </p:set>
                                    <p:animEffect transition="in" filter="barn(inVertical)">
                                      <p:cBhvr>
                                        <p:cTn id="14" dur="500"/>
                                        <p:tgtEl>
                                          <p:spTgt spid="5123"/>
                                        </p:tgtEl>
                                      </p:cBhvr>
                                    </p:animEffect>
                                  </p:childTnLst>
                                </p:cTn>
                              </p:par>
                            </p:childTnLst>
                          </p:cTn>
                        </p:par>
                        <p:par>
                          <p:cTn id="15" fill="hold">
                            <p:stCondLst>
                              <p:cond delay="2250"/>
                            </p:stCondLst>
                            <p:childTnLst>
                              <p:par>
                                <p:cTn id="16" presetID="22" presetClass="entr" presetSubtype="4" fill="hold" nodeType="afterEffect">
                                  <p:stCondLst>
                                    <p:cond delay="25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par>
                          <p:cTn id="19" fill="hold">
                            <p:stCondLst>
                              <p:cond delay="3000"/>
                            </p:stCondLst>
                            <p:childTnLst>
                              <p:par>
                                <p:cTn id="20" presetID="16" presetClass="entr" presetSubtype="21" fill="hold" nodeType="afterEffect">
                                  <p:stCondLst>
                                    <p:cond delay="250"/>
                                  </p:stCondLst>
                                  <p:childTnLst>
                                    <p:set>
                                      <p:cBhvr>
                                        <p:cTn id="21" dur="1" fill="hold">
                                          <p:stCondLst>
                                            <p:cond delay="0"/>
                                          </p:stCondLst>
                                        </p:cTn>
                                        <p:tgtEl>
                                          <p:spTgt spid="5124"/>
                                        </p:tgtEl>
                                        <p:attrNameLst>
                                          <p:attrName>style.visibility</p:attrName>
                                        </p:attrNameLst>
                                      </p:cBhvr>
                                      <p:to>
                                        <p:strVal val="visible"/>
                                      </p:to>
                                    </p:set>
                                    <p:animEffect transition="in" filter="barn(inVertical)">
                                      <p:cBhvr>
                                        <p:cTn id="22" dur="500"/>
                                        <p:tgtEl>
                                          <p:spTgt spid="5124"/>
                                        </p:tgtEl>
                                      </p:cBhvr>
                                    </p:animEffect>
                                  </p:childTnLst>
                                </p:cTn>
                              </p:par>
                            </p:childTnLst>
                          </p:cTn>
                        </p:par>
                        <p:par>
                          <p:cTn id="23" fill="hold">
                            <p:stCondLst>
                              <p:cond delay="3750"/>
                            </p:stCondLst>
                            <p:childTnLst>
                              <p:par>
                                <p:cTn id="24" presetID="16" presetClass="entr" presetSubtype="21" fill="hold" nodeType="afterEffect">
                                  <p:stCondLst>
                                    <p:cond delay="25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par>
                          <p:cTn id="27" fill="hold">
                            <p:stCondLst>
                              <p:cond delay="4500"/>
                            </p:stCondLst>
                            <p:childTnLst>
                              <p:par>
                                <p:cTn id="28" presetID="16" presetClass="entr" presetSubtype="21" fill="hold" nodeType="afterEffect">
                                  <p:stCondLst>
                                    <p:cond delay="25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par>
                          <p:cTn id="31" fill="hold">
                            <p:stCondLst>
                              <p:cond delay="5250"/>
                            </p:stCondLst>
                            <p:childTnLst>
                              <p:par>
                                <p:cTn id="32" presetID="16" presetClass="entr" presetSubtype="21" fill="hold" nodeType="afterEffect">
                                  <p:stCondLst>
                                    <p:cond delay="25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par>
                          <p:cTn id="35" fill="hold">
                            <p:stCondLst>
                              <p:cond delay="6000"/>
                            </p:stCondLst>
                            <p:childTnLst>
                              <p:par>
                                <p:cTn id="36" presetID="16" presetClass="entr" presetSubtype="21" fill="hold" nodeType="afterEffect">
                                  <p:stCondLst>
                                    <p:cond delay="25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75393" y="2724716"/>
            <a:ext cx="7992888" cy="1077218"/>
          </a:xfrm>
          <a:prstGeom prst="rect">
            <a:avLst/>
          </a:prstGeom>
        </p:spPr>
        <p:txBody>
          <a:bodyPr wrap="square">
            <a:spAutoFit/>
          </a:bodyPr>
          <a:lstStyle/>
          <a:p>
            <a:pPr algn="just"/>
            <a:r>
              <a:rPr lang="es-ES" sz="1600" dirty="0" smtClean="0">
                <a:solidFill>
                  <a:schemeClr val="tx2"/>
                </a:solidFill>
                <a:latin typeface="Arial Rounded MT Bold" panose="020F0704030504030204" pitchFamily="34" charset="0"/>
              </a:rPr>
              <a:t>Dicen los Sotho de Sudáfrica: “la </a:t>
            </a:r>
            <a:r>
              <a:rPr lang="es-ES" sz="1600" dirty="0">
                <a:solidFill>
                  <a:schemeClr val="tx2"/>
                </a:solidFill>
                <a:latin typeface="Arial Rounded MT Bold" panose="020F0704030504030204" pitchFamily="34" charset="0"/>
              </a:rPr>
              <a:t>persona es persona a causa de la gente”. Es decir que soy persona, porque vivo entre gente. Esta fuerza y cohesión social que experimenta el pueblo sotho y muchos otros pueblos de África, es una auténtica novedad que está cargada de fuerza </a:t>
            </a:r>
          </a:p>
        </p:txBody>
      </p:sp>
      <p:pic>
        <p:nvPicPr>
          <p:cNvPr id="3" name="2 Imagen"/>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1619672" y="3934968"/>
            <a:ext cx="6053328" cy="2923032"/>
          </a:xfrm>
          <a:prstGeom prst="rect">
            <a:avLst/>
          </a:prstGeom>
        </p:spPr>
      </p:pic>
      <p:pic>
        <p:nvPicPr>
          <p:cNvPr id="2051" name="Picture 3" descr="G:\ARGAZKIAK\2016\KENIA URRIA\K2016 Patxi\DSC_1516bis.jpg"/>
          <p:cNvPicPr>
            <a:picLocks noChangeAspect="1" noChangeArrowheads="1"/>
          </p:cNvPicPr>
          <p:nvPr/>
        </p:nvPicPr>
        <p:blipFill>
          <a:blip r:embed="rId3" cstate="screen">
            <a:extLst>
              <a:ext uri="{28A0092B-C50C-407E-A947-70E740481C1C}">
                <a14:useLocalDpi xmlns:a14="http://schemas.microsoft.com/office/drawing/2010/main" xmlns="" val="0"/>
              </a:ext>
            </a:extLst>
          </a:blip>
          <a:srcRect/>
          <a:stretch>
            <a:fillRect/>
          </a:stretch>
        </p:blipFill>
        <p:spPr bwMode="auto">
          <a:xfrm>
            <a:off x="395536" y="0"/>
            <a:ext cx="7632848" cy="259168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6" presetClass="entr" presetSubtype="16" fill="hold" nodeType="afterEffect">
                                  <p:stCondLst>
                                    <p:cond delay="125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par>
                          <p:cTn id="12" fill="hold">
                            <p:stCondLst>
                              <p:cond delay="3750"/>
                            </p:stCondLst>
                            <p:childTnLst>
                              <p:par>
                                <p:cTn id="13" presetID="6" presetClass="entr" presetSubtype="16" fill="hold" nodeType="after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circle(in)">
                                      <p:cBhvr>
                                        <p:cTn id="15"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screen">
            <a:extLst>
              <a:ext uri="{28A0092B-C50C-407E-A947-70E740481C1C}">
                <a14:useLocalDpi xmlns:a14="http://schemas.microsoft.com/office/drawing/2010/main" xmlns="" val="0"/>
              </a:ext>
            </a:extLst>
          </a:blip>
          <a:srcRect/>
          <a:stretch>
            <a:fillRect/>
          </a:stretch>
        </p:blipFill>
        <p:spPr bwMode="auto">
          <a:xfrm>
            <a:off x="-14137" y="0"/>
            <a:ext cx="9131818" cy="6093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ctángulo 1"/>
          <p:cNvSpPr/>
          <p:nvPr/>
        </p:nvSpPr>
        <p:spPr>
          <a:xfrm>
            <a:off x="1547664" y="6093296"/>
            <a:ext cx="6990375" cy="461665"/>
          </a:xfrm>
          <a:prstGeom prst="rect">
            <a:avLst/>
          </a:prstGeom>
        </p:spPr>
        <p:txBody>
          <a:bodyPr wrap="none">
            <a:spAutoFit/>
          </a:bodyPr>
          <a:lstStyle/>
          <a:p>
            <a:r>
              <a:rPr lang="es-ES" sz="2400" dirty="0" smtClean="0">
                <a:solidFill>
                  <a:schemeClr val="tx2"/>
                </a:solidFill>
                <a:latin typeface="Arial Rounded MT Bold" panose="020F0704030504030204" pitchFamily="34" charset="0"/>
              </a:rPr>
              <a:t>“La </a:t>
            </a:r>
            <a:r>
              <a:rPr lang="es-ES" sz="2400" dirty="0">
                <a:solidFill>
                  <a:schemeClr val="tx2"/>
                </a:solidFill>
                <a:latin typeface="Arial Rounded MT Bold" panose="020F0704030504030204" pitchFamily="34" charset="0"/>
              </a:rPr>
              <a:t>persona es persona a causa de la gente”.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ipe(down)">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99592" y="116632"/>
            <a:ext cx="7283698" cy="1446550"/>
          </a:xfrm>
          <a:prstGeom prst="rect">
            <a:avLst/>
          </a:prstGeom>
          <a:noFill/>
        </p:spPr>
        <p:txBody>
          <a:bodyPr wrap="square" rtlCol="0">
            <a:spAutoFit/>
          </a:bodyPr>
          <a:lstStyle/>
          <a:p>
            <a:pPr algn="ctr">
              <a:spcBef>
                <a:spcPts val="600"/>
              </a:spcBef>
            </a:pPr>
            <a:r>
              <a:rPr lang="es-ES" sz="2200" dirty="0" smtClean="0">
                <a:solidFill>
                  <a:schemeClr val="tx2"/>
                </a:solidFill>
                <a:latin typeface="Arial Rounded MT Bold" panose="020F0704030504030204" pitchFamily="34" charset="0"/>
              </a:rPr>
              <a:t>“La frescura de la fe de la Iglesia africana, es un don del Espíritu Santo para las comunidades envejecidas y secularizadas en Europa”.</a:t>
            </a:r>
            <a:endParaRPr lang="es-ES" sz="2200" dirty="0">
              <a:solidFill>
                <a:schemeClr val="tx2"/>
              </a:solidFill>
              <a:latin typeface="Arial Rounded MT Bold" panose="020F0704030504030204" pitchFamily="34" charset="0"/>
            </a:endParaRPr>
          </a:p>
          <a:p>
            <a:endParaRPr lang="es-ES" sz="2200" dirty="0">
              <a:solidFill>
                <a:schemeClr val="tx2"/>
              </a:solidFill>
              <a:latin typeface="Arial Rounded MT Bold" panose="020F0704030504030204" pitchFamily="34" charset="0"/>
            </a:endParaRPr>
          </a:p>
        </p:txBody>
      </p:sp>
      <p:pic>
        <p:nvPicPr>
          <p:cNvPr id="4098" name="Picture 2" descr="G:\ARGAZKIAK\2016\KENIA URRIA\K2016 Patxi\DSC_1513.JPG"/>
          <p:cNvPicPr>
            <a:picLocks noChangeAspect="1" noChangeArrowheads="1"/>
          </p:cNvPicPr>
          <p:nvPr/>
        </p:nvPicPr>
        <p:blipFill>
          <a:blip r:embed="rId2" cstate="screen">
            <a:extLst>
              <a:ext uri="{28A0092B-C50C-407E-A947-70E740481C1C}">
                <a14:useLocalDpi xmlns:a14="http://schemas.microsoft.com/office/drawing/2010/main" xmlns="" val="0"/>
              </a:ext>
            </a:extLst>
          </a:blip>
          <a:srcRect/>
          <a:stretch>
            <a:fillRect/>
          </a:stretch>
        </p:blipFill>
        <p:spPr bwMode="auto">
          <a:xfrm>
            <a:off x="467544" y="1412776"/>
            <a:ext cx="7931170" cy="5292347"/>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750"/>
                                  </p:stCondLst>
                                  <p:childTnLst>
                                    <p:set>
                                      <p:cBhvr>
                                        <p:cTn id="10" dur="1" fill="hold">
                                          <p:stCondLst>
                                            <p:cond delay="0"/>
                                          </p:stCondLst>
                                        </p:cTn>
                                        <p:tgtEl>
                                          <p:spTgt spid="4098"/>
                                        </p:tgtEl>
                                        <p:attrNameLst>
                                          <p:attrName>style.visibility</p:attrName>
                                        </p:attrNameLst>
                                      </p:cBhvr>
                                      <p:to>
                                        <p:strVal val="visible"/>
                                      </p:to>
                                    </p:set>
                                    <p:animEffect transition="in" filter="fade">
                                      <p:cBhvr>
                                        <p:cTn id="11" dur="1000"/>
                                        <p:tgtEl>
                                          <p:spTgt spid="4098"/>
                                        </p:tgtEl>
                                      </p:cBhvr>
                                    </p:animEffect>
                                    <p:anim calcmode="lin" valueType="num">
                                      <p:cBhvr>
                                        <p:cTn id="12" dur="1000" fill="hold"/>
                                        <p:tgtEl>
                                          <p:spTgt spid="4098"/>
                                        </p:tgtEl>
                                        <p:attrNameLst>
                                          <p:attrName>ppt_x</p:attrName>
                                        </p:attrNameLst>
                                      </p:cBhvr>
                                      <p:tavLst>
                                        <p:tav tm="0">
                                          <p:val>
                                            <p:strVal val="#ppt_x"/>
                                          </p:val>
                                        </p:tav>
                                        <p:tav tm="100000">
                                          <p:val>
                                            <p:strVal val="#ppt_x"/>
                                          </p:val>
                                        </p:tav>
                                      </p:tavLst>
                                    </p:anim>
                                    <p:anim calcmode="lin" valueType="num">
                                      <p:cBhvr>
                                        <p:cTn id="13"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TotalTime>
  <Words>403</Words>
  <Application>Microsoft Office PowerPoint</Application>
  <PresentationFormat>Presentación en pantalla (4:3)</PresentationFormat>
  <Paragraphs>15</Paragraphs>
  <Slides>12</Slides>
  <Notes>0</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OMP VITORIA</dc:creator>
  <cp:lastModifiedBy>Usuario de Windows</cp:lastModifiedBy>
  <cp:revision>52</cp:revision>
  <dcterms:created xsi:type="dcterms:W3CDTF">2017-01-31T10:41:45Z</dcterms:created>
  <dcterms:modified xsi:type="dcterms:W3CDTF">2018-03-07T16:59:37Z</dcterms:modified>
</cp:coreProperties>
</file>