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95" r:id="rId4"/>
    <p:sldId id="296" r:id="rId5"/>
    <p:sldId id="297" r:id="rId6"/>
    <p:sldId id="306" r:id="rId7"/>
    <p:sldId id="298" r:id="rId8"/>
    <p:sldId id="308" r:id="rId9"/>
    <p:sldId id="299" r:id="rId10"/>
    <p:sldId id="300" r:id="rId11"/>
    <p:sldId id="301" r:id="rId12"/>
    <p:sldId id="302" r:id="rId13"/>
    <p:sldId id="309" r:id="rId14"/>
    <p:sldId id="315" r:id="rId15"/>
    <p:sldId id="303" r:id="rId16"/>
    <p:sldId id="304" r:id="rId17"/>
    <p:sldId id="305" r:id="rId18"/>
    <p:sldId id="310" r:id="rId19"/>
    <p:sldId id="311" r:id="rId20"/>
    <p:sldId id="312" r:id="rId21"/>
    <p:sldId id="313" r:id="rId22"/>
    <p:sldId id="314" r:id="rId23"/>
    <p:sldId id="292"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F7A7A7"/>
    <a:srgbClr val="1FF4F9"/>
    <a:srgbClr val="C98053"/>
    <a:srgbClr val="DD3BC6"/>
    <a:srgbClr val="FFFF00"/>
    <a:srgbClr val="4A43CD"/>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4971" autoAdjust="0"/>
    <p:restoredTop sz="90681" autoAdjust="0"/>
  </p:normalViewPr>
  <p:slideViewPr>
    <p:cSldViewPr snapToGrid="0">
      <p:cViewPr>
        <p:scale>
          <a:sx n="80" d="100"/>
          <a:sy n="80" d="100"/>
        </p:scale>
        <p:origin x="-120" y="-46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2/1/2017</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‹Nº›</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s-ES" smtClean="0"/>
              <a:t>Haga clic para modificar el estilo de título del patrón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s-ES" smtClean="0"/>
              <a:t>Haga clic para modificar el estilo de título del patrón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pPr/>
              <a:t>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pPr/>
              <a:t>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2/1/2017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2/1/2017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2/1/2017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s-ES" smtClean="0"/>
              <a:t>Haga clic para modificar el estilo de título del patrón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2/1/2017</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2692398" y="4036424"/>
            <a:ext cx="6815669" cy="1320802"/>
          </a:xfrm>
        </p:spPr>
        <p:txBody>
          <a:bodyPr>
            <a:normAutofit/>
          </a:bodyPr>
          <a:lstStyle/>
          <a:p>
            <a:r>
              <a:rPr lang="eu-ES" sz="6000" dirty="0" err="1" smtClean="0">
                <a:solidFill>
                  <a:srgbClr val="002060"/>
                </a:solidFill>
              </a:rPr>
              <a:t>Primer</a:t>
            </a:r>
            <a:r>
              <a:rPr lang="eu-ES" sz="6000" dirty="0" smtClean="0">
                <a:solidFill>
                  <a:srgbClr val="002060"/>
                </a:solidFill>
              </a:rPr>
              <a:t> </a:t>
            </a:r>
            <a:r>
              <a:rPr lang="eu-ES" sz="6000" dirty="0" err="1" smtClean="0">
                <a:solidFill>
                  <a:srgbClr val="002060"/>
                </a:solidFill>
              </a:rPr>
              <a:t>Añito</a:t>
            </a:r>
            <a:r>
              <a:rPr lang="eu-ES" sz="6000" dirty="0" smtClean="0">
                <a:solidFill>
                  <a:srgbClr val="002060"/>
                </a:solidFill>
              </a:rPr>
              <a:t> </a:t>
            </a:r>
            <a:endParaRPr lang="eu-ES" sz="6000" dirty="0">
              <a:solidFill>
                <a:srgbClr val="002060"/>
              </a:solidFill>
            </a:endParaRPr>
          </a:p>
        </p:txBody>
      </p:sp>
      <p:pic>
        <p:nvPicPr>
          <p:cNvPr id="7" name="Picture 3" descr="C:\Users\Bide Bidean\Documents\PROYECTO BIDE BIDEAN\LOGO\Logo_BB_primario(color).png"/>
          <p:cNvPicPr>
            <a:picLocks noChangeAspect="1" noChangeArrowheads="1"/>
          </p:cNvPicPr>
          <p:nvPr/>
        </p:nvPicPr>
        <p:blipFill>
          <a:blip r:embed="rId2"/>
          <a:srcRect/>
          <a:stretch>
            <a:fillRect/>
          </a:stretch>
        </p:blipFill>
        <p:spPr bwMode="auto">
          <a:xfrm>
            <a:off x="3069772" y="1184365"/>
            <a:ext cx="5695405" cy="3066026"/>
          </a:xfrm>
          <a:prstGeom prst="rect">
            <a:avLst/>
          </a:prstGeom>
          <a:noFill/>
        </p:spPr>
      </p:pic>
      <p:pic>
        <p:nvPicPr>
          <p:cNvPr id="10" name="Picture 3" descr="C:\Users\Bide Bidean\Documents\PROYECTO BIDE BIDEAN\LOGO\Logo_BB_primario(color).png"/>
          <p:cNvPicPr>
            <a:picLocks noChangeAspect="1" noChangeArrowheads="1"/>
          </p:cNvPicPr>
          <p:nvPr/>
        </p:nvPicPr>
        <p:blipFill>
          <a:blip r:embed="rId3" cstate="screen"/>
          <a:srcRect/>
          <a:stretch>
            <a:fillRect/>
          </a:stretch>
        </p:blipFill>
        <p:spPr bwMode="auto">
          <a:xfrm>
            <a:off x="-1" y="0"/>
            <a:ext cx="2353741" cy="1267097"/>
          </a:xfrm>
          <a:prstGeom prst="rect">
            <a:avLst/>
          </a:prstGeom>
          <a:noFill/>
        </p:spPr>
      </p:pic>
    </p:spTree>
    <p:extLst>
      <p:ext uri="{BB962C8B-B14F-4D97-AF65-F5344CB8AC3E}">
        <p14:creationId xmlns="" xmlns:p14="http://schemas.microsoft.com/office/powerpoint/2010/main" val="3329545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58783" y="1136511"/>
            <a:ext cx="9642764" cy="1303867"/>
          </a:xfrm>
        </p:spPr>
        <p:txBody>
          <a:bodyPr>
            <a:normAutofit/>
          </a:bodyPr>
          <a:lstStyle/>
          <a:p>
            <a:r>
              <a:rPr lang="eu-ES" dirty="0" err="1" smtClean="0">
                <a:solidFill>
                  <a:srgbClr val="002060"/>
                </a:solidFill>
              </a:rPr>
              <a:t>Festival</a:t>
            </a:r>
            <a:r>
              <a:rPr lang="eu-ES" dirty="0" smtClean="0">
                <a:solidFill>
                  <a:srgbClr val="002060"/>
                </a:solidFill>
              </a:rPr>
              <a:t> de </a:t>
            </a:r>
            <a:r>
              <a:rPr lang="eu-ES" dirty="0" err="1" smtClean="0">
                <a:solidFill>
                  <a:srgbClr val="002060"/>
                </a:solidFill>
              </a:rPr>
              <a:t>las</a:t>
            </a:r>
            <a:r>
              <a:rPr lang="eu-ES" dirty="0" smtClean="0">
                <a:solidFill>
                  <a:srgbClr val="002060"/>
                </a:solidFill>
              </a:rPr>
              <a:t> </a:t>
            </a:r>
            <a:r>
              <a:rPr lang="eu-ES" dirty="0" err="1" smtClean="0">
                <a:solidFill>
                  <a:srgbClr val="002060"/>
                </a:solidFill>
              </a:rPr>
              <a:t>Naciones</a:t>
            </a:r>
            <a:endParaRPr lang="eu-ES" dirty="0">
              <a:solidFill>
                <a:srgbClr val="002060"/>
              </a:solidFill>
            </a:endParaRPr>
          </a:p>
        </p:txBody>
      </p:sp>
      <p:sp>
        <p:nvSpPr>
          <p:cNvPr id="3" name="Marcador de contenido 2"/>
          <p:cNvSpPr>
            <a:spLocks noGrp="1"/>
          </p:cNvSpPr>
          <p:nvPr>
            <p:ph idx="1"/>
          </p:nvPr>
        </p:nvSpPr>
        <p:spPr>
          <a:xfrm>
            <a:off x="6519553" y="2830064"/>
            <a:ext cx="4762005" cy="3048221"/>
          </a:xfrm>
        </p:spPr>
        <p:txBody>
          <a:bodyPr>
            <a:normAutofit/>
          </a:bodyPr>
          <a:lstStyle/>
          <a:p>
            <a:r>
              <a:rPr lang="es-ES" sz="3200" dirty="0" smtClean="0"/>
              <a:t>Participamos durante un fin de semana de finales de Junio, en el Festival de las Naciones, que se realiza todos los años en la Plaza de la Constitución. </a:t>
            </a:r>
            <a:endParaRPr lang="es-ES" sz="3000" dirty="0"/>
          </a:p>
        </p:txBody>
      </p:sp>
      <p:pic>
        <p:nvPicPr>
          <p:cNvPr id="5" name="Picture 3" descr="C:\Users\Bide Bidean\Documents\PROYECTO BIDE BIDEAN\LOGO\Logo_BB_primario(color).png"/>
          <p:cNvPicPr>
            <a:picLocks noChangeAspect="1" noChangeArrowheads="1"/>
          </p:cNvPicPr>
          <p:nvPr/>
        </p:nvPicPr>
        <p:blipFill>
          <a:blip r:embed="rId2" cstate="screen"/>
          <a:srcRect/>
          <a:stretch>
            <a:fillRect/>
          </a:stretch>
        </p:blipFill>
        <p:spPr bwMode="auto">
          <a:xfrm>
            <a:off x="-1" y="0"/>
            <a:ext cx="2353741" cy="1267097"/>
          </a:xfrm>
          <a:prstGeom prst="rect">
            <a:avLst/>
          </a:prstGeom>
          <a:noFill/>
        </p:spPr>
      </p:pic>
      <p:pic>
        <p:nvPicPr>
          <p:cNvPr id="9217" name="Picture 1" descr="G:\Nueva carpeta\160706 Festival de las naciones (2).jpg"/>
          <p:cNvPicPr>
            <a:picLocks noChangeAspect="1" noChangeArrowheads="1"/>
          </p:cNvPicPr>
          <p:nvPr/>
        </p:nvPicPr>
        <p:blipFill>
          <a:blip r:embed="rId3" cstate="screen"/>
          <a:srcRect/>
          <a:stretch>
            <a:fillRect/>
          </a:stretch>
        </p:blipFill>
        <p:spPr bwMode="auto">
          <a:xfrm>
            <a:off x="1508165" y="2594757"/>
            <a:ext cx="4678879" cy="3509159"/>
          </a:xfrm>
          <a:prstGeom prst="rect">
            <a:avLst/>
          </a:prstGeom>
          <a:noFill/>
        </p:spPr>
      </p:pic>
    </p:spTree>
    <p:extLst>
      <p:ext uri="{BB962C8B-B14F-4D97-AF65-F5344CB8AC3E}">
        <p14:creationId xmlns="" xmlns:p14="http://schemas.microsoft.com/office/powerpoint/2010/main" val="4702254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58782" y="1136511"/>
            <a:ext cx="9714017" cy="1303867"/>
          </a:xfrm>
        </p:spPr>
        <p:txBody>
          <a:bodyPr>
            <a:normAutofit/>
          </a:bodyPr>
          <a:lstStyle/>
          <a:p>
            <a:r>
              <a:rPr lang="eu-ES" dirty="0" err="1" smtClean="0">
                <a:solidFill>
                  <a:srgbClr val="002060"/>
                </a:solidFill>
              </a:rPr>
              <a:t>Participación</a:t>
            </a:r>
            <a:r>
              <a:rPr lang="eu-ES" dirty="0" smtClean="0">
                <a:solidFill>
                  <a:srgbClr val="002060"/>
                </a:solidFill>
              </a:rPr>
              <a:t> </a:t>
            </a:r>
            <a:r>
              <a:rPr lang="eu-ES" dirty="0" err="1" smtClean="0">
                <a:solidFill>
                  <a:srgbClr val="002060"/>
                </a:solidFill>
              </a:rPr>
              <a:t>en</a:t>
            </a:r>
            <a:r>
              <a:rPr lang="eu-ES" dirty="0" smtClean="0">
                <a:solidFill>
                  <a:srgbClr val="002060"/>
                </a:solidFill>
              </a:rPr>
              <a:t> </a:t>
            </a:r>
            <a:r>
              <a:rPr lang="eu-ES" dirty="0" err="1" smtClean="0">
                <a:solidFill>
                  <a:srgbClr val="002060"/>
                </a:solidFill>
              </a:rPr>
              <a:t>Biocultura</a:t>
            </a:r>
            <a:r>
              <a:rPr lang="eu-ES" dirty="0" smtClean="0">
                <a:solidFill>
                  <a:srgbClr val="002060"/>
                </a:solidFill>
              </a:rPr>
              <a:t> - </a:t>
            </a:r>
            <a:r>
              <a:rPr lang="eu-ES" dirty="0" err="1" smtClean="0">
                <a:solidFill>
                  <a:srgbClr val="002060"/>
                </a:solidFill>
              </a:rPr>
              <a:t>Bilbao</a:t>
            </a:r>
            <a:endParaRPr lang="eu-ES" dirty="0">
              <a:solidFill>
                <a:srgbClr val="002060"/>
              </a:solidFill>
            </a:endParaRPr>
          </a:p>
        </p:txBody>
      </p:sp>
      <p:sp>
        <p:nvSpPr>
          <p:cNvPr id="3" name="Marcador de contenido 2"/>
          <p:cNvSpPr>
            <a:spLocks noGrp="1"/>
          </p:cNvSpPr>
          <p:nvPr>
            <p:ph idx="1"/>
          </p:nvPr>
        </p:nvSpPr>
        <p:spPr>
          <a:xfrm>
            <a:off x="1151907" y="2743200"/>
            <a:ext cx="5700156" cy="3135085"/>
          </a:xfrm>
        </p:spPr>
        <p:txBody>
          <a:bodyPr>
            <a:normAutofit fontScale="92500"/>
          </a:bodyPr>
          <a:lstStyle/>
          <a:p>
            <a:pPr lvl="0"/>
            <a:r>
              <a:rPr lang="es-ES" sz="3200" dirty="0" smtClean="0"/>
              <a:t>El 30 de Septiembre se asistió a la Feria de </a:t>
            </a:r>
            <a:r>
              <a:rPr lang="es-ES" sz="3200" dirty="0" err="1" smtClean="0"/>
              <a:t>Biocultura</a:t>
            </a:r>
            <a:r>
              <a:rPr lang="es-ES" sz="3200" dirty="0" smtClean="0"/>
              <a:t> en Bilbao en el que se pudo conocer de cerca a las distribuidoras del Comercio Justo así como otras alternativas de consumo ecológico.</a:t>
            </a:r>
            <a:endParaRPr lang="es-ES" sz="3200" dirty="0"/>
          </a:p>
        </p:txBody>
      </p:sp>
      <p:pic>
        <p:nvPicPr>
          <p:cNvPr id="5" name="Picture 3" descr="C:\Users\Bide Bidean\Documents\PROYECTO BIDE BIDEAN\LOGO\Logo_BB_primario(color).png"/>
          <p:cNvPicPr>
            <a:picLocks noChangeAspect="1" noChangeArrowheads="1"/>
          </p:cNvPicPr>
          <p:nvPr/>
        </p:nvPicPr>
        <p:blipFill>
          <a:blip r:embed="rId2" cstate="screen"/>
          <a:srcRect/>
          <a:stretch>
            <a:fillRect/>
          </a:stretch>
        </p:blipFill>
        <p:spPr bwMode="auto">
          <a:xfrm>
            <a:off x="-1" y="0"/>
            <a:ext cx="2353741" cy="1267097"/>
          </a:xfrm>
          <a:prstGeom prst="rect">
            <a:avLst/>
          </a:prstGeom>
          <a:noFill/>
        </p:spPr>
      </p:pic>
      <p:pic>
        <p:nvPicPr>
          <p:cNvPr id="8194" name="Picture 2" descr="G:\Nueva carpeta\160930 Bilbao.jpg"/>
          <p:cNvPicPr>
            <a:picLocks noChangeAspect="1" noChangeArrowheads="1"/>
          </p:cNvPicPr>
          <p:nvPr/>
        </p:nvPicPr>
        <p:blipFill>
          <a:blip r:embed="rId3"/>
          <a:srcRect/>
          <a:stretch>
            <a:fillRect/>
          </a:stretch>
        </p:blipFill>
        <p:spPr bwMode="auto">
          <a:xfrm>
            <a:off x="6982691" y="2600695"/>
            <a:ext cx="4215740" cy="3161805"/>
          </a:xfrm>
          <a:prstGeom prst="rect">
            <a:avLst/>
          </a:prstGeom>
          <a:noFill/>
        </p:spPr>
      </p:pic>
    </p:spTree>
    <p:extLst>
      <p:ext uri="{BB962C8B-B14F-4D97-AF65-F5344CB8AC3E}">
        <p14:creationId xmlns="" xmlns:p14="http://schemas.microsoft.com/office/powerpoint/2010/main" val="4702254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74421" y="1136511"/>
            <a:ext cx="9227125" cy="1303867"/>
          </a:xfrm>
        </p:spPr>
        <p:txBody>
          <a:bodyPr>
            <a:normAutofit/>
          </a:bodyPr>
          <a:lstStyle/>
          <a:p>
            <a:r>
              <a:rPr lang="eu-ES" dirty="0" err="1" smtClean="0">
                <a:solidFill>
                  <a:srgbClr val="002060"/>
                </a:solidFill>
              </a:rPr>
              <a:t>Puestos</a:t>
            </a:r>
            <a:r>
              <a:rPr lang="eu-ES" dirty="0" smtClean="0">
                <a:solidFill>
                  <a:srgbClr val="002060"/>
                </a:solidFill>
              </a:rPr>
              <a:t> </a:t>
            </a:r>
            <a:r>
              <a:rPr lang="eu-ES" dirty="0" err="1" smtClean="0">
                <a:solidFill>
                  <a:srgbClr val="002060"/>
                </a:solidFill>
              </a:rPr>
              <a:t>en</a:t>
            </a:r>
            <a:r>
              <a:rPr lang="eu-ES" dirty="0" smtClean="0">
                <a:solidFill>
                  <a:srgbClr val="002060"/>
                </a:solidFill>
              </a:rPr>
              <a:t> </a:t>
            </a:r>
            <a:r>
              <a:rPr lang="eu-ES" dirty="0" err="1" smtClean="0">
                <a:solidFill>
                  <a:srgbClr val="002060"/>
                </a:solidFill>
              </a:rPr>
              <a:t>Parroquias</a:t>
            </a:r>
            <a:endParaRPr lang="eu-ES" dirty="0">
              <a:solidFill>
                <a:srgbClr val="002060"/>
              </a:solidFill>
            </a:endParaRPr>
          </a:p>
        </p:txBody>
      </p:sp>
      <p:sp>
        <p:nvSpPr>
          <p:cNvPr id="3" name="Marcador de contenido 2"/>
          <p:cNvSpPr>
            <a:spLocks noGrp="1"/>
          </p:cNvSpPr>
          <p:nvPr>
            <p:ph idx="1"/>
          </p:nvPr>
        </p:nvSpPr>
        <p:spPr>
          <a:xfrm>
            <a:off x="6127667" y="2830064"/>
            <a:ext cx="5165765" cy="3048221"/>
          </a:xfrm>
        </p:spPr>
        <p:txBody>
          <a:bodyPr>
            <a:normAutofit/>
          </a:bodyPr>
          <a:lstStyle/>
          <a:p>
            <a:r>
              <a:rPr lang="es-ES" sz="3200" dirty="0" smtClean="0"/>
              <a:t>A comienzos de curso, la Parroquia San Joaquín y Santa Ana de </a:t>
            </a:r>
            <a:r>
              <a:rPr lang="es-ES" sz="3200" dirty="0" err="1" smtClean="0"/>
              <a:t>Salburua</a:t>
            </a:r>
            <a:r>
              <a:rPr lang="es-ES" sz="3200" dirty="0" smtClean="0"/>
              <a:t> comenzó a poner un puesto, un domingo al mes, a la salida de la misa dominical.</a:t>
            </a:r>
          </a:p>
        </p:txBody>
      </p:sp>
      <p:pic>
        <p:nvPicPr>
          <p:cNvPr id="5" name="Picture 3" descr="C:\Users\Bide Bidean\Documents\PROYECTO BIDE BIDEAN\LOGO\Logo_BB_primario(color).png"/>
          <p:cNvPicPr>
            <a:picLocks noChangeAspect="1" noChangeArrowheads="1"/>
          </p:cNvPicPr>
          <p:nvPr/>
        </p:nvPicPr>
        <p:blipFill>
          <a:blip r:embed="rId2" cstate="screen"/>
          <a:srcRect/>
          <a:stretch>
            <a:fillRect/>
          </a:stretch>
        </p:blipFill>
        <p:spPr bwMode="auto">
          <a:xfrm>
            <a:off x="-1" y="0"/>
            <a:ext cx="2353741" cy="1267097"/>
          </a:xfrm>
          <a:prstGeom prst="rect">
            <a:avLst/>
          </a:prstGeom>
          <a:noFill/>
        </p:spPr>
      </p:pic>
      <p:pic>
        <p:nvPicPr>
          <p:cNvPr id="7169" name="Picture 1" descr="G:\Nueva carpeta\161024 Puesto en Salburua parroquia (2).jpg"/>
          <p:cNvPicPr>
            <a:picLocks noChangeAspect="1" noChangeArrowheads="1"/>
          </p:cNvPicPr>
          <p:nvPr/>
        </p:nvPicPr>
        <p:blipFill>
          <a:blip r:embed="rId3" cstate="screen"/>
          <a:srcRect/>
          <a:stretch>
            <a:fillRect/>
          </a:stretch>
        </p:blipFill>
        <p:spPr bwMode="auto">
          <a:xfrm>
            <a:off x="1258784" y="2672690"/>
            <a:ext cx="4643251" cy="3419351"/>
          </a:xfrm>
          <a:prstGeom prst="rect">
            <a:avLst/>
          </a:prstGeom>
          <a:noFill/>
        </p:spPr>
      </p:pic>
    </p:spTree>
    <p:extLst>
      <p:ext uri="{BB962C8B-B14F-4D97-AF65-F5344CB8AC3E}">
        <p14:creationId xmlns="" xmlns:p14="http://schemas.microsoft.com/office/powerpoint/2010/main" val="4702254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74421" y="1136511"/>
            <a:ext cx="9227125" cy="1303867"/>
          </a:xfrm>
        </p:spPr>
        <p:txBody>
          <a:bodyPr>
            <a:normAutofit/>
          </a:bodyPr>
          <a:lstStyle/>
          <a:p>
            <a:r>
              <a:rPr lang="eu-ES" dirty="0" err="1" smtClean="0">
                <a:solidFill>
                  <a:srgbClr val="002060"/>
                </a:solidFill>
              </a:rPr>
              <a:t>Tienda</a:t>
            </a:r>
            <a:r>
              <a:rPr lang="eu-ES" dirty="0" smtClean="0">
                <a:solidFill>
                  <a:srgbClr val="002060"/>
                </a:solidFill>
              </a:rPr>
              <a:t> </a:t>
            </a:r>
            <a:r>
              <a:rPr lang="eu-ES" dirty="0" err="1" smtClean="0">
                <a:solidFill>
                  <a:srgbClr val="002060"/>
                </a:solidFill>
              </a:rPr>
              <a:t>abierta</a:t>
            </a:r>
            <a:endParaRPr lang="eu-ES" dirty="0">
              <a:solidFill>
                <a:srgbClr val="002060"/>
              </a:solidFill>
            </a:endParaRPr>
          </a:p>
        </p:txBody>
      </p:sp>
      <p:sp>
        <p:nvSpPr>
          <p:cNvPr id="3" name="Marcador de contenido 2"/>
          <p:cNvSpPr>
            <a:spLocks noGrp="1"/>
          </p:cNvSpPr>
          <p:nvPr>
            <p:ph idx="1"/>
          </p:nvPr>
        </p:nvSpPr>
        <p:spPr>
          <a:xfrm>
            <a:off x="1021278" y="2830064"/>
            <a:ext cx="5403273" cy="3048221"/>
          </a:xfrm>
        </p:spPr>
        <p:txBody>
          <a:bodyPr>
            <a:normAutofit fontScale="92500"/>
          </a:bodyPr>
          <a:lstStyle/>
          <a:p>
            <a:r>
              <a:rPr lang="es-ES" sz="3200" dirty="0" smtClean="0"/>
              <a:t>Además,  se ha comenzado en </a:t>
            </a:r>
            <a:r>
              <a:rPr lang="es-ES" sz="3200" dirty="0" err="1" smtClean="0"/>
              <a:t>Salburua</a:t>
            </a:r>
            <a:r>
              <a:rPr lang="es-ES" sz="3200" dirty="0" smtClean="0"/>
              <a:t> con la Tienda Abierta, que es un servicio personalizado de distribución de pedidos mensuales de Comercio Justo de </a:t>
            </a:r>
            <a:r>
              <a:rPr lang="es-ES" sz="3200" dirty="0" err="1" smtClean="0"/>
              <a:t>Bide</a:t>
            </a:r>
            <a:r>
              <a:rPr lang="es-ES" sz="3200" dirty="0" smtClean="0"/>
              <a:t> </a:t>
            </a:r>
            <a:r>
              <a:rPr lang="es-ES" sz="3200" dirty="0" err="1" smtClean="0"/>
              <a:t>Bidean</a:t>
            </a:r>
            <a:endParaRPr lang="es-ES" sz="3200" dirty="0" smtClean="0"/>
          </a:p>
        </p:txBody>
      </p:sp>
      <p:pic>
        <p:nvPicPr>
          <p:cNvPr id="5" name="Picture 3" descr="C:\Users\Bide Bidean\Documents\PROYECTO BIDE BIDEAN\LOGO\Logo_BB_primario(color).png"/>
          <p:cNvPicPr>
            <a:picLocks noChangeAspect="1" noChangeArrowheads="1"/>
          </p:cNvPicPr>
          <p:nvPr/>
        </p:nvPicPr>
        <p:blipFill>
          <a:blip r:embed="rId2" cstate="screen"/>
          <a:srcRect/>
          <a:stretch>
            <a:fillRect/>
          </a:stretch>
        </p:blipFill>
        <p:spPr bwMode="auto">
          <a:xfrm>
            <a:off x="-1" y="0"/>
            <a:ext cx="2353741" cy="1267097"/>
          </a:xfrm>
          <a:prstGeom prst="rect">
            <a:avLst/>
          </a:prstGeom>
          <a:noFill/>
        </p:spPr>
      </p:pic>
      <p:pic>
        <p:nvPicPr>
          <p:cNvPr id="36867" name="Picture 3"/>
          <p:cNvPicPr>
            <a:picLocks noChangeAspect="1" noChangeArrowheads="1"/>
          </p:cNvPicPr>
          <p:nvPr/>
        </p:nvPicPr>
        <p:blipFill>
          <a:blip r:embed="rId3" cstate="screen"/>
          <a:srcRect/>
          <a:stretch>
            <a:fillRect/>
          </a:stretch>
        </p:blipFill>
        <p:spPr bwMode="auto">
          <a:xfrm>
            <a:off x="6478697" y="2565069"/>
            <a:ext cx="4909739" cy="3396343"/>
          </a:xfrm>
          <a:prstGeom prst="rect">
            <a:avLst/>
          </a:prstGeom>
          <a:noFill/>
          <a:ln w="9525">
            <a:noFill/>
            <a:miter lim="800000"/>
            <a:headEnd/>
            <a:tailEnd/>
          </a:ln>
          <a:effectLst/>
        </p:spPr>
      </p:pic>
    </p:spTree>
    <p:extLst>
      <p:ext uri="{BB962C8B-B14F-4D97-AF65-F5344CB8AC3E}">
        <p14:creationId xmlns="" xmlns:p14="http://schemas.microsoft.com/office/powerpoint/2010/main" val="4702254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476997" y="1136511"/>
            <a:ext cx="6424549" cy="1303867"/>
          </a:xfrm>
        </p:spPr>
        <p:txBody>
          <a:bodyPr>
            <a:normAutofit/>
          </a:bodyPr>
          <a:lstStyle/>
          <a:p>
            <a:r>
              <a:rPr lang="eu-ES" dirty="0" err="1" smtClean="0">
                <a:solidFill>
                  <a:srgbClr val="002060"/>
                </a:solidFill>
              </a:rPr>
              <a:t>Abe-Txoko</a:t>
            </a:r>
            <a:endParaRPr lang="eu-ES" dirty="0">
              <a:solidFill>
                <a:srgbClr val="002060"/>
              </a:solidFill>
            </a:endParaRPr>
          </a:p>
        </p:txBody>
      </p:sp>
      <p:sp>
        <p:nvSpPr>
          <p:cNvPr id="3" name="Marcador de contenido 2"/>
          <p:cNvSpPr>
            <a:spLocks noGrp="1"/>
          </p:cNvSpPr>
          <p:nvPr>
            <p:ph idx="1"/>
          </p:nvPr>
        </p:nvSpPr>
        <p:spPr>
          <a:xfrm>
            <a:off x="5700156" y="2758812"/>
            <a:ext cx="5403273" cy="3048221"/>
          </a:xfrm>
        </p:spPr>
        <p:txBody>
          <a:bodyPr>
            <a:normAutofit/>
          </a:bodyPr>
          <a:lstStyle/>
          <a:p>
            <a:r>
              <a:rPr lang="es-ES" sz="3200" dirty="0" smtClean="0"/>
              <a:t>En la tienda de </a:t>
            </a:r>
            <a:r>
              <a:rPr lang="es-ES" sz="3200" dirty="0" err="1" smtClean="0"/>
              <a:t>Bide</a:t>
            </a:r>
            <a:r>
              <a:rPr lang="es-ES" sz="3200" dirty="0" smtClean="0"/>
              <a:t> </a:t>
            </a:r>
            <a:r>
              <a:rPr lang="es-ES" sz="3200" dirty="0" err="1" smtClean="0"/>
              <a:t>Bidean</a:t>
            </a:r>
            <a:r>
              <a:rPr lang="es-ES" sz="3200" dirty="0" smtClean="0"/>
              <a:t> hemos puesto a la venta diversas artesanías realizadas en los talleres ocupacionales de Caritas de </a:t>
            </a:r>
            <a:r>
              <a:rPr lang="es-ES" sz="3200" dirty="0" err="1" smtClean="0"/>
              <a:t>Abetxuko</a:t>
            </a:r>
            <a:r>
              <a:rPr lang="es-ES" sz="3200" dirty="0" smtClean="0"/>
              <a:t>.</a:t>
            </a:r>
          </a:p>
        </p:txBody>
      </p:sp>
      <p:pic>
        <p:nvPicPr>
          <p:cNvPr id="5" name="Picture 3" descr="C:\Users\Bide Bidean\Documents\PROYECTO BIDE BIDEAN\LOGO\Logo_BB_primario(color).png"/>
          <p:cNvPicPr>
            <a:picLocks noChangeAspect="1" noChangeArrowheads="1"/>
          </p:cNvPicPr>
          <p:nvPr/>
        </p:nvPicPr>
        <p:blipFill>
          <a:blip r:embed="rId2" cstate="screen"/>
          <a:srcRect/>
          <a:stretch>
            <a:fillRect/>
          </a:stretch>
        </p:blipFill>
        <p:spPr bwMode="auto">
          <a:xfrm>
            <a:off x="-1" y="0"/>
            <a:ext cx="2353741" cy="1267097"/>
          </a:xfrm>
          <a:prstGeom prst="rect">
            <a:avLst/>
          </a:prstGeom>
          <a:noFill/>
        </p:spPr>
      </p:pic>
      <p:pic>
        <p:nvPicPr>
          <p:cNvPr id="6" name="5 Imagen" descr="C:\Users\U_1213\Desktop\caritas.jpg"/>
          <p:cNvPicPr/>
          <p:nvPr/>
        </p:nvPicPr>
        <p:blipFill>
          <a:blip r:embed="rId3"/>
          <a:srcRect/>
          <a:stretch>
            <a:fillRect/>
          </a:stretch>
        </p:blipFill>
        <p:spPr bwMode="auto">
          <a:xfrm>
            <a:off x="2091855" y="1365661"/>
            <a:ext cx="2302016" cy="760022"/>
          </a:xfrm>
          <a:prstGeom prst="rect">
            <a:avLst/>
          </a:prstGeom>
          <a:noFill/>
          <a:ln w="9525">
            <a:noFill/>
            <a:miter lim="800000"/>
            <a:headEnd/>
            <a:tailEnd/>
          </a:ln>
        </p:spPr>
      </p:pic>
      <p:pic>
        <p:nvPicPr>
          <p:cNvPr id="1026" name="Picture 2" descr="I:\DENDA BIDE BIDEAN\ARGAZKIAK\Produktuak\Caritas kartela.jpg"/>
          <p:cNvPicPr>
            <a:picLocks noChangeAspect="1" noChangeArrowheads="1"/>
          </p:cNvPicPr>
          <p:nvPr/>
        </p:nvPicPr>
        <p:blipFill>
          <a:blip r:embed="rId4" cstate="screen"/>
          <a:srcRect/>
          <a:stretch>
            <a:fillRect/>
          </a:stretch>
        </p:blipFill>
        <p:spPr bwMode="auto">
          <a:xfrm>
            <a:off x="1694215" y="2553541"/>
            <a:ext cx="3812870" cy="3443498"/>
          </a:xfrm>
          <a:prstGeom prst="rect">
            <a:avLst/>
          </a:prstGeom>
          <a:noFill/>
        </p:spPr>
      </p:pic>
    </p:spTree>
    <p:extLst>
      <p:ext uri="{BB962C8B-B14F-4D97-AF65-F5344CB8AC3E}">
        <p14:creationId xmlns="" xmlns:p14="http://schemas.microsoft.com/office/powerpoint/2010/main" val="4702254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58783" y="1136511"/>
            <a:ext cx="9642764" cy="1303867"/>
          </a:xfrm>
        </p:spPr>
        <p:txBody>
          <a:bodyPr>
            <a:normAutofit/>
          </a:bodyPr>
          <a:lstStyle/>
          <a:p>
            <a:r>
              <a:rPr lang="eu-ES" dirty="0" err="1" smtClean="0">
                <a:solidFill>
                  <a:srgbClr val="002060"/>
                </a:solidFill>
              </a:rPr>
              <a:t>Colaboraciones</a:t>
            </a:r>
            <a:endParaRPr lang="eu-ES" dirty="0">
              <a:solidFill>
                <a:srgbClr val="002060"/>
              </a:solidFill>
            </a:endParaRPr>
          </a:p>
        </p:txBody>
      </p:sp>
      <p:sp>
        <p:nvSpPr>
          <p:cNvPr id="3" name="Marcador de contenido 2"/>
          <p:cNvSpPr>
            <a:spLocks noGrp="1"/>
          </p:cNvSpPr>
          <p:nvPr>
            <p:ph idx="1"/>
          </p:nvPr>
        </p:nvSpPr>
        <p:spPr>
          <a:xfrm>
            <a:off x="1330035" y="2830064"/>
            <a:ext cx="5070765" cy="3048221"/>
          </a:xfrm>
        </p:spPr>
        <p:txBody>
          <a:bodyPr>
            <a:normAutofit/>
          </a:bodyPr>
          <a:lstStyle/>
          <a:p>
            <a:pPr lvl="0"/>
            <a:r>
              <a:rPr lang="es-ES" sz="3200" dirty="0" smtClean="0"/>
              <a:t>A la tienda se han acercado personas como </a:t>
            </a:r>
            <a:r>
              <a:rPr lang="es-ES" sz="3200" dirty="0" err="1" smtClean="0"/>
              <a:t>JuanRa</a:t>
            </a:r>
            <a:r>
              <a:rPr lang="es-ES" sz="3200" dirty="0" smtClean="0"/>
              <a:t> </a:t>
            </a:r>
            <a:r>
              <a:rPr lang="es-ES" sz="3200" dirty="0" err="1" smtClean="0"/>
              <a:t>Etxebarría</a:t>
            </a:r>
            <a:r>
              <a:rPr lang="es-ES" sz="3200" dirty="0" smtClean="0"/>
              <a:t> que, a través de sus acuarelas y libros, genera solidaridad hacia </a:t>
            </a:r>
            <a:r>
              <a:rPr lang="es-ES" sz="3200" dirty="0" err="1" smtClean="0"/>
              <a:t>Rwanda</a:t>
            </a:r>
            <a:r>
              <a:rPr lang="es-ES" sz="3200" dirty="0" smtClean="0"/>
              <a:t>.</a:t>
            </a:r>
          </a:p>
          <a:p>
            <a:pPr lvl="0"/>
            <a:endParaRPr lang="es-ES" sz="3200" dirty="0"/>
          </a:p>
        </p:txBody>
      </p:sp>
      <p:pic>
        <p:nvPicPr>
          <p:cNvPr id="5" name="Picture 3" descr="C:\Users\Bide Bidean\Documents\PROYECTO BIDE BIDEAN\LOGO\Logo_BB_primario(color).png"/>
          <p:cNvPicPr>
            <a:picLocks noChangeAspect="1" noChangeArrowheads="1"/>
          </p:cNvPicPr>
          <p:nvPr/>
        </p:nvPicPr>
        <p:blipFill>
          <a:blip r:embed="rId2" cstate="screen"/>
          <a:srcRect/>
          <a:stretch>
            <a:fillRect/>
          </a:stretch>
        </p:blipFill>
        <p:spPr bwMode="auto">
          <a:xfrm>
            <a:off x="-1" y="0"/>
            <a:ext cx="2353741" cy="1267097"/>
          </a:xfrm>
          <a:prstGeom prst="rect">
            <a:avLst/>
          </a:prstGeom>
          <a:noFill/>
        </p:spPr>
      </p:pic>
      <p:pic>
        <p:nvPicPr>
          <p:cNvPr id="1026" name="Picture 2" descr="G:\Nueva carpeta\160531 Juanra.jpg"/>
          <p:cNvPicPr>
            <a:picLocks noChangeAspect="1" noChangeArrowheads="1"/>
          </p:cNvPicPr>
          <p:nvPr/>
        </p:nvPicPr>
        <p:blipFill>
          <a:blip r:embed="rId3" cstate="screen"/>
          <a:srcRect/>
          <a:stretch>
            <a:fillRect/>
          </a:stretch>
        </p:blipFill>
        <p:spPr bwMode="auto">
          <a:xfrm>
            <a:off x="6495803" y="2609603"/>
            <a:ext cx="4595750" cy="3446813"/>
          </a:xfrm>
          <a:prstGeom prst="rect">
            <a:avLst/>
          </a:prstGeom>
          <a:noFill/>
        </p:spPr>
      </p:pic>
    </p:spTree>
    <p:extLst>
      <p:ext uri="{BB962C8B-B14F-4D97-AF65-F5344CB8AC3E}">
        <p14:creationId xmlns="" xmlns:p14="http://schemas.microsoft.com/office/powerpoint/2010/main" val="4702254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771408" y="1136511"/>
            <a:ext cx="5130138" cy="1303867"/>
          </a:xfrm>
        </p:spPr>
        <p:txBody>
          <a:bodyPr>
            <a:normAutofit fontScale="90000"/>
          </a:bodyPr>
          <a:lstStyle/>
          <a:p>
            <a:r>
              <a:rPr lang="eu-ES" dirty="0" err="1" smtClean="0">
                <a:solidFill>
                  <a:srgbClr val="002060"/>
                </a:solidFill>
              </a:rPr>
              <a:t>Convenio</a:t>
            </a:r>
            <a:r>
              <a:rPr lang="eu-ES" dirty="0" smtClean="0">
                <a:solidFill>
                  <a:srgbClr val="002060"/>
                </a:solidFill>
              </a:rPr>
              <a:t> </a:t>
            </a:r>
            <a:r>
              <a:rPr lang="eu-ES" dirty="0" err="1" smtClean="0">
                <a:solidFill>
                  <a:srgbClr val="002060"/>
                </a:solidFill>
              </a:rPr>
              <a:t>con</a:t>
            </a:r>
            <a:r>
              <a:rPr lang="eu-ES" dirty="0" smtClean="0">
                <a:solidFill>
                  <a:srgbClr val="002060"/>
                </a:solidFill>
              </a:rPr>
              <a:t> </a:t>
            </a:r>
            <a:r>
              <a:rPr lang="eu-ES" dirty="0" err="1" smtClean="0">
                <a:solidFill>
                  <a:srgbClr val="002060"/>
                </a:solidFill>
              </a:rPr>
              <a:t>el</a:t>
            </a:r>
            <a:r>
              <a:rPr lang="eu-ES" dirty="0" smtClean="0">
                <a:solidFill>
                  <a:srgbClr val="002060"/>
                </a:solidFill>
              </a:rPr>
              <a:t> </a:t>
            </a:r>
            <a:r>
              <a:rPr lang="eu-ES" dirty="0" err="1" smtClean="0">
                <a:solidFill>
                  <a:srgbClr val="002060"/>
                </a:solidFill>
              </a:rPr>
              <a:t>Ayuntamiento</a:t>
            </a:r>
            <a:r>
              <a:rPr lang="eu-ES" dirty="0" smtClean="0">
                <a:solidFill>
                  <a:srgbClr val="002060"/>
                </a:solidFill>
              </a:rPr>
              <a:t> de Vitoria </a:t>
            </a:r>
            <a:endParaRPr lang="eu-ES" dirty="0">
              <a:solidFill>
                <a:srgbClr val="002060"/>
              </a:solidFill>
            </a:endParaRPr>
          </a:p>
        </p:txBody>
      </p:sp>
      <p:sp>
        <p:nvSpPr>
          <p:cNvPr id="3" name="Marcador de contenido 2"/>
          <p:cNvSpPr>
            <a:spLocks noGrp="1"/>
          </p:cNvSpPr>
          <p:nvPr>
            <p:ph idx="1"/>
          </p:nvPr>
        </p:nvSpPr>
        <p:spPr>
          <a:xfrm>
            <a:off x="4975761" y="2545056"/>
            <a:ext cx="6377049" cy="3309479"/>
          </a:xfrm>
        </p:spPr>
        <p:txBody>
          <a:bodyPr>
            <a:noAutofit/>
          </a:bodyPr>
          <a:lstStyle/>
          <a:p>
            <a:pPr lvl="0"/>
            <a:r>
              <a:rPr lang="es-ES" sz="3000" dirty="0" err="1" smtClean="0"/>
              <a:t>Medicus</a:t>
            </a:r>
            <a:r>
              <a:rPr lang="es-ES" sz="3000" dirty="0" smtClean="0"/>
              <a:t> </a:t>
            </a:r>
            <a:r>
              <a:rPr lang="es-ES" sz="3000" dirty="0" err="1" smtClean="0"/>
              <a:t>Mundi</a:t>
            </a:r>
            <a:r>
              <a:rPr lang="es-ES" sz="3000" dirty="0" smtClean="0"/>
              <a:t>, </a:t>
            </a:r>
            <a:r>
              <a:rPr lang="es-ES" sz="3000" dirty="0" err="1" smtClean="0"/>
              <a:t>Setem</a:t>
            </a:r>
            <a:r>
              <a:rPr lang="es-ES" sz="3000" dirty="0" smtClean="0"/>
              <a:t>, </a:t>
            </a:r>
            <a:r>
              <a:rPr lang="es-ES" sz="3000" dirty="0" err="1" smtClean="0"/>
              <a:t>Intermon</a:t>
            </a:r>
            <a:r>
              <a:rPr lang="es-ES" sz="3000" dirty="0" smtClean="0"/>
              <a:t> y </a:t>
            </a:r>
            <a:r>
              <a:rPr lang="es-ES" sz="3000" dirty="0" err="1" smtClean="0"/>
              <a:t>Bide</a:t>
            </a:r>
            <a:r>
              <a:rPr lang="es-ES" sz="3000" dirty="0" smtClean="0"/>
              <a:t> </a:t>
            </a:r>
            <a:r>
              <a:rPr lang="es-ES" sz="3000" dirty="0" err="1" smtClean="0"/>
              <a:t>Bidean</a:t>
            </a:r>
            <a:r>
              <a:rPr lang="es-ES" sz="3000" dirty="0" smtClean="0"/>
              <a:t> tenemos un convenio de colaboración con el Ayuntamiento de Vitoria para la Promoción del Comercio Justo en la ciudad.  Desde este convenio se ha impulsado la creación de una obra de teatro original.</a:t>
            </a:r>
          </a:p>
        </p:txBody>
      </p:sp>
      <p:pic>
        <p:nvPicPr>
          <p:cNvPr id="4098" name="Picture 2" descr="http://www.misioak.org/wp-content/uploads/2016/12/IMG-20161202-WA0000-1.jpg"/>
          <p:cNvPicPr>
            <a:picLocks noChangeAspect="1" noChangeArrowheads="1"/>
          </p:cNvPicPr>
          <p:nvPr/>
        </p:nvPicPr>
        <p:blipFill>
          <a:blip r:embed="rId2" cstate="screen"/>
          <a:srcRect/>
          <a:stretch>
            <a:fillRect/>
          </a:stretch>
        </p:blipFill>
        <p:spPr bwMode="auto">
          <a:xfrm>
            <a:off x="810546" y="771896"/>
            <a:ext cx="4236467" cy="5272644"/>
          </a:xfrm>
          <a:prstGeom prst="rect">
            <a:avLst/>
          </a:prstGeom>
          <a:noFill/>
        </p:spPr>
      </p:pic>
      <p:pic>
        <p:nvPicPr>
          <p:cNvPr id="5" name="Picture 3" descr="C:\Users\Bide Bidean\Documents\PROYECTO BIDE BIDEAN\LOGO\Logo_BB_primario(color).png"/>
          <p:cNvPicPr>
            <a:picLocks noChangeAspect="1" noChangeArrowheads="1"/>
          </p:cNvPicPr>
          <p:nvPr/>
        </p:nvPicPr>
        <p:blipFill>
          <a:blip r:embed="rId3" cstate="screen"/>
          <a:srcRect/>
          <a:stretch>
            <a:fillRect/>
          </a:stretch>
        </p:blipFill>
        <p:spPr bwMode="auto">
          <a:xfrm>
            <a:off x="-1" y="0"/>
            <a:ext cx="2353741" cy="1267097"/>
          </a:xfrm>
          <a:prstGeom prst="rect">
            <a:avLst/>
          </a:prstGeom>
          <a:noFill/>
        </p:spPr>
      </p:pic>
    </p:spTree>
    <p:extLst>
      <p:ext uri="{BB962C8B-B14F-4D97-AF65-F5344CB8AC3E}">
        <p14:creationId xmlns="" xmlns:p14="http://schemas.microsoft.com/office/powerpoint/2010/main" val="4702254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58783" y="1136511"/>
            <a:ext cx="5142017" cy="1303867"/>
          </a:xfrm>
        </p:spPr>
        <p:txBody>
          <a:bodyPr>
            <a:normAutofit/>
          </a:bodyPr>
          <a:lstStyle/>
          <a:p>
            <a:r>
              <a:rPr lang="eu-ES" dirty="0" smtClean="0">
                <a:solidFill>
                  <a:srgbClr val="002060"/>
                </a:solidFill>
              </a:rPr>
              <a:t>Feria de </a:t>
            </a:r>
            <a:r>
              <a:rPr lang="eu-ES" dirty="0" err="1" smtClean="0">
                <a:solidFill>
                  <a:srgbClr val="002060"/>
                </a:solidFill>
              </a:rPr>
              <a:t>Santo</a:t>
            </a:r>
            <a:r>
              <a:rPr lang="eu-ES" dirty="0" smtClean="0">
                <a:solidFill>
                  <a:srgbClr val="002060"/>
                </a:solidFill>
              </a:rPr>
              <a:t> </a:t>
            </a:r>
            <a:r>
              <a:rPr lang="eu-ES" dirty="0" err="1" smtClean="0">
                <a:solidFill>
                  <a:srgbClr val="002060"/>
                </a:solidFill>
              </a:rPr>
              <a:t>Tomás</a:t>
            </a:r>
            <a:endParaRPr lang="eu-ES" dirty="0">
              <a:solidFill>
                <a:srgbClr val="002060"/>
              </a:solidFill>
            </a:endParaRPr>
          </a:p>
        </p:txBody>
      </p:sp>
      <p:sp>
        <p:nvSpPr>
          <p:cNvPr id="3" name="Marcador de contenido 2"/>
          <p:cNvSpPr>
            <a:spLocks noGrp="1"/>
          </p:cNvSpPr>
          <p:nvPr>
            <p:ph idx="1"/>
          </p:nvPr>
        </p:nvSpPr>
        <p:spPr>
          <a:xfrm>
            <a:off x="1080655" y="2830064"/>
            <a:ext cx="5617027" cy="3048221"/>
          </a:xfrm>
        </p:spPr>
        <p:txBody>
          <a:bodyPr>
            <a:normAutofit fontScale="92500"/>
          </a:bodyPr>
          <a:lstStyle/>
          <a:p>
            <a:pPr lvl="0"/>
            <a:r>
              <a:rPr lang="es-ES" sz="3200" dirty="0" smtClean="0"/>
              <a:t>Por primera vez, se ha participado como </a:t>
            </a:r>
            <a:r>
              <a:rPr lang="es-ES" sz="3200" dirty="0" err="1" smtClean="0"/>
              <a:t>Bide</a:t>
            </a:r>
            <a:r>
              <a:rPr lang="es-ES" sz="3200" dirty="0" smtClean="0"/>
              <a:t> </a:t>
            </a:r>
            <a:r>
              <a:rPr lang="es-ES" sz="3200" dirty="0" err="1" smtClean="0"/>
              <a:t>Bidean</a:t>
            </a:r>
            <a:r>
              <a:rPr lang="es-ES" sz="3200" dirty="0" smtClean="0"/>
              <a:t> en la Feria de Navidad de Santo Tomás.          Una vez más, nuestros “colaboradores” de la parroquia de El Pilar, nos echaron un cable. </a:t>
            </a:r>
            <a:endParaRPr lang="es-ES" sz="3200" dirty="0"/>
          </a:p>
        </p:txBody>
      </p:sp>
      <p:pic>
        <p:nvPicPr>
          <p:cNvPr id="5" name="Picture 3" descr="C:\Users\Bide Bidean\Documents\PROYECTO BIDE BIDEAN\LOGO\Logo_BB_primario(color).png"/>
          <p:cNvPicPr>
            <a:picLocks noChangeAspect="1" noChangeArrowheads="1"/>
          </p:cNvPicPr>
          <p:nvPr/>
        </p:nvPicPr>
        <p:blipFill>
          <a:blip r:embed="rId2" cstate="screen"/>
          <a:srcRect/>
          <a:stretch>
            <a:fillRect/>
          </a:stretch>
        </p:blipFill>
        <p:spPr bwMode="auto">
          <a:xfrm>
            <a:off x="-1" y="0"/>
            <a:ext cx="2353741" cy="1267097"/>
          </a:xfrm>
          <a:prstGeom prst="rect">
            <a:avLst/>
          </a:prstGeom>
          <a:noFill/>
        </p:spPr>
      </p:pic>
      <p:pic>
        <p:nvPicPr>
          <p:cNvPr id="3073" name="Picture 1" descr="G:\Nueva carpeta\161222 Feria Navidad.jpg"/>
          <p:cNvPicPr>
            <a:picLocks noChangeAspect="1" noChangeArrowheads="1"/>
          </p:cNvPicPr>
          <p:nvPr/>
        </p:nvPicPr>
        <p:blipFill>
          <a:blip r:embed="rId3" cstate="screen"/>
          <a:srcRect/>
          <a:stretch>
            <a:fillRect/>
          </a:stretch>
        </p:blipFill>
        <p:spPr bwMode="auto">
          <a:xfrm>
            <a:off x="6531428" y="2568039"/>
            <a:ext cx="4476997" cy="3357748"/>
          </a:xfrm>
          <a:prstGeom prst="rect">
            <a:avLst/>
          </a:prstGeom>
          <a:noFill/>
        </p:spPr>
      </p:pic>
    </p:spTree>
    <p:extLst>
      <p:ext uri="{BB962C8B-B14F-4D97-AF65-F5344CB8AC3E}">
        <p14:creationId xmlns="" xmlns:p14="http://schemas.microsoft.com/office/powerpoint/2010/main" val="4702254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581401" y="875253"/>
            <a:ext cx="5142017" cy="1303867"/>
          </a:xfrm>
        </p:spPr>
        <p:txBody>
          <a:bodyPr>
            <a:normAutofit/>
          </a:bodyPr>
          <a:lstStyle/>
          <a:p>
            <a:r>
              <a:rPr lang="eu-ES" dirty="0" err="1" smtClean="0">
                <a:solidFill>
                  <a:srgbClr val="002060"/>
                </a:solidFill>
              </a:rPr>
              <a:t>Taller</a:t>
            </a:r>
            <a:r>
              <a:rPr lang="eu-ES" dirty="0" smtClean="0">
                <a:solidFill>
                  <a:srgbClr val="002060"/>
                </a:solidFill>
              </a:rPr>
              <a:t> de </a:t>
            </a:r>
            <a:r>
              <a:rPr lang="eu-ES" dirty="0" err="1" smtClean="0">
                <a:solidFill>
                  <a:srgbClr val="002060"/>
                </a:solidFill>
              </a:rPr>
              <a:t>Catequesis</a:t>
            </a:r>
            <a:endParaRPr lang="eu-ES" dirty="0">
              <a:solidFill>
                <a:srgbClr val="002060"/>
              </a:solidFill>
            </a:endParaRPr>
          </a:p>
        </p:txBody>
      </p:sp>
      <p:sp>
        <p:nvSpPr>
          <p:cNvPr id="3" name="Marcador de contenido 2"/>
          <p:cNvSpPr>
            <a:spLocks noGrp="1"/>
          </p:cNvSpPr>
          <p:nvPr>
            <p:ph idx="1"/>
          </p:nvPr>
        </p:nvSpPr>
        <p:spPr>
          <a:xfrm>
            <a:off x="5545778" y="2865690"/>
            <a:ext cx="5617027" cy="3048221"/>
          </a:xfrm>
        </p:spPr>
        <p:txBody>
          <a:bodyPr>
            <a:normAutofit/>
          </a:bodyPr>
          <a:lstStyle/>
          <a:p>
            <a:pPr lvl="0"/>
            <a:r>
              <a:rPr lang="es-ES" sz="3200" dirty="0" smtClean="0"/>
              <a:t>Los niños y niñas de catequesis de </a:t>
            </a:r>
            <a:r>
              <a:rPr lang="es-ES" sz="3200" dirty="0" err="1" smtClean="0"/>
              <a:t>Kuartango</a:t>
            </a:r>
            <a:r>
              <a:rPr lang="es-ES" sz="3200" dirty="0" smtClean="0"/>
              <a:t>, realizaron hace unas semanas, un taller sobre consumo responsable en la Tienda </a:t>
            </a:r>
            <a:r>
              <a:rPr lang="es-ES" sz="3200" dirty="0" err="1" smtClean="0"/>
              <a:t>Bide</a:t>
            </a:r>
            <a:r>
              <a:rPr lang="es-ES" sz="3200" dirty="0" smtClean="0"/>
              <a:t> </a:t>
            </a:r>
            <a:r>
              <a:rPr lang="es-ES" sz="3200" dirty="0" err="1" smtClean="0"/>
              <a:t>Bidean</a:t>
            </a:r>
            <a:endParaRPr lang="es-ES" sz="3200" dirty="0"/>
          </a:p>
        </p:txBody>
      </p:sp>
      <p:pic>
        <p:nvPicPr>
          <p:cNvPr id="5" name="Picture 3" descr="C:\Users\Bide Bidean\Documents\PROYECTO BIDE BIDEAN\LOGO\Logo_BB_primario(color).png"/>
          <p:cNvPicPr>
            <a:picLocks noChangeAspect="1" noChangeArrowheads="1"/>
          </p:cNvPicPr>
          <p:nvPr/>
        </p:nvPicPr>
        <p:blipFill>
          <a:blip r:embed="rId2" cstate="screen"/>
          <a:srcRect/>
          <a:stretch>
            <a:fillRect/>
          </a:stretch>
        </p:blipFill>
        <p:spPr bwMode="auto">
          <a:xfrm>
            <a:off x="-1" y="0"/>
            <a:ext cx="2353741" cy="1267097"/>
          </a:xfrm>
          <a:prstGeom prst="rect">
            <a:avLst/>
          </a:prstGeom>
          <a:noFill/>
        </p:spPr>
      </p:pic>
      <p:pic>
        <p:nvPicPr>
          <p:cNvPr id="37890" name="Picture 2" descr="C:\Users\Fran\Dropbox\IMG-20170114-WA0002.jpg"/>
          <p:cNvPicPr>
            <a:picLocks noChangeAspect="1" noChangeArrowheads="1"/>
          </p:cNvPicPr>
          <p:nvPr/>
        </p:nvPicPr>
        <p:blipFill>
          <a:blip r:embed="rId3" cstate="screen"/>
          <a:srcRect/>
          <a:stretch>
            <a:fillRect/>
          </a:stretch>
        </p:blipFill>
        <p:spPr bwMode="auto">
          <a:xfrm>
            <a:off x="1218954" y="1199408"/>
            <a:ext cx="3709306" cy="4945742"/>
          </a:xfrm>
          <a:prstGeom prst="rect">
            <a:avLst/>
          </a:prstGeom>
          <a:noFill/>
        </p:spPr>
      </p:pic>
    </p:spTree>
    <p:extLst>
      <p:ext uri="{BB962C8B-B14F-4D97-AF65-F5344CB8AC3E}">
        <p14:creationId xmlns="" xmlns:p14="http://schemas.microsoft.com/office/powerpoint/2010/main" val="4702254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277588" y="827751"/>
            <a:ext cx="6495804" cy="1303867"/>
          </a:xfrm>
        </p:spPr>
        <p:txBody>
          <a:bodyPr>
            <a:normAutofit/>
          </a:bodyPr>
          <a:lstStyle/>
          <a:p>
            <a:r>
              <a:rPr lang="eu-ES" dirty="0" smtClean="0">
                <a:solidFill>
                  <a:srgbClr val="002060"/>
                </a:solidFill>
              </a:rPr>
              <a:t>Premio </a:t>
            </a:r>
            <a:r>
              <a:rPr lang="eu-ES" dirty="0" err="1" smtClean="0">
                <a:solidFill>
                  <a:srgbClr val="002060"/>
                </a:solidFill>
              </a:rPr>
              <a:t>Salburuko</a:t>
            </a:r>
            <a:r>
              <a:rPr lang="eu-ES" dirty="0" smtClean="0">
                <a:solidFill>
                  <a:srgbClr val="002060"/>
                </a:solidFill>
              </a:rPr>
              <a:t> Lore 2016</a:t>
            </a:r>
            <a:endParaRPr lang="eu-ES" dirty="0">
              <a:solidFill>
                <a:srgbClr val="002060"/>
              </a:solidFill>
            </a:endParaRPr>
          </a:p>
        </p:txBody>
      </p:sp>
      <p:sp>
        <p:nvSpPr>
          <p:cNvPr id="3" name="Marcador de contenido 2"/>
          <p:cNvSpPr>
            <a:spLocks noGrp="1"/>
          </p:cNvSpPr>
          <p:nvPr>
            <p:ph idx="1"/>
          </p:nvPr>
        </p:nvSpPr>
        <p:spPr>
          <a:xfrm>
            <a:off x="1175660" y="2746936"/>
            <a:ext cx="5023259" cy="3048221"/>
          </a:xfrm>
        </p:spPr>
        <p:txBody>
          <a:bodyPr>
            <a:normAutofit/>
          </a:bodyPr>
          <a:lstStyle/>
          <a:p>
            <a:pPr lvl="0"/>
            <a:r>
              <a:rPr lang="es-ES" sz="3200" dirty="0" smtClean="0"/>
              <a:t>Incluso nos han </a:t>
            </a:r>
            <a:r>
              <a:rPr lang="es-ES" sz="3200" dirty="0" err="1" smtClean="0"/>
              <a:t>condedido</a:t>
            </a:r>
            <a:r>
              <a:rPr lang="es-ES" sz="3200" dirty="0" smtClean="0"/>
              <a:t> un premio, por parte de </a:t>
            </a:r>
            <a:r>
              <a:rPr lang="es-ES" sz="3200" dirty="0" err="1" smtClean="0"/>
              <a:t>Salburuko</a:t>
            </a:r>
            <a:r>
              <a:rPr lang="es-ES" sz="3200" dirty="0" smtClean="0"/>
              <a:t> </a:t>
            </a:r>
            <a:r>
              <a:rPr lang="es-ES" sz="3200" dirty="0" err="1" smtClean="0"/>
              <a:t>Lore</a:t>
            </a:r>
            <a:r>
              <a:rPr lang="es-ES" sz="3200" dirty="0" smtClean="0"/>
              <a:t>, a todo el consorcio de organizaciones de Comercio Justo.</a:t>
            </a:r>
            <a:endParaRPr lang="es-ES" sz="3200" dirty="0"/>
          </a:p>
        </p:txBody>
      </p:sp>
      <p:pic>
        <p:nvPicPr>
          <p:cNvPr id="5" name="Picture 3" descr="C:\Users\Bide Bidean\Documents\PROYECTO BIDE BIDEAN\LOGO\Logo_BB_primario(color).png"/>
          <p:cNvPicPr>
            <a:picLocks noChangeAspect="1" noChangeArrowheads="1"/>
          </p:cNvPicPr>
          <p:nvPr/>
        </p:nvPicPr>
        <p:blipFill>
          <a:blip r:embed="rId2" cstate="screen"/>
          <a:srcRect/>
          <a:stretch>
            <a:fillRect/>
          </a:stretch>
        </p:blipFill>
        <p:spPr bwMode="auto">
          <a:xfrm>
            <a:off x="-1" y="0"/>
            <a:ext cx="2353741" cy="1267097"/>
          </a:xfrm>
          <a:prstGeom prst="rect">
            <a:avLst/>
          </a:prstGeom>
          <a:noFill/>
        </p:spPr>
      </p:pic>
      <p:pic>
        <p:nvPicPr>
          <p:cNvPr id="38914" name="Picture 2" descr="C:\Users\Fran\Dropbox\Cargas de cámara\2017-01-10 11.56.44.jpg"/>
          <p:cNvPicPr>
            <a:picLocks noChangeAspect="1" noChangeArrowheads="1"/>
          </p:cNvPicPr>
          <p:nvPr/>
        </p:nvPicPr>
        <p:blipFill>
          <a:blip r:embed="rId3" cstate="screen"/>
          <a:srcRect/>
          <a:stretch>
            <a:fillRect/>
          </a:stretch>
        </p:blipFill>
        <p:spPr bwMode="auto">
          <a:xfrm>
            <a:off x="6329548" y="2550228"/>
            <a:ext cx="4643251" cy="3482438"/>
          </a:xfrm>
          <a:prstGeom prst="rect">
            <a:avLst/>
          </a:prstGeom>
          <a:noFill/>
        </p:spPr>
      </p:pic>
    </p:spTree>
    <p:extLst>
      <p:ext uri="{BB962C8B-B14F-4D97-AF65-F5344CB8AC3E}">
        <p14:creationId xmlns="" xmlns:p14="http://schemas.microsoft.com/office/powerpoint/2010/main" val="4702254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u-ES" dirty="0" smtClean="0">
                <a:solidFill>
                  <a:srgbClr val="002060"/>
                </a:solidFill>
              </a:rPr>
              <a:t> </a:t>
            </a:r>
            <a:r>
              <a:rPr lang="eu-ES" dirty="0" err="1" smtClean="0">
                <a:solidFill>
                  <a:srgbClr val="002060"/>
                </a:solidFill>
              </a:rPr>
              <a:t>Un</a:t>
            </a:r>
            <a:r>
              <a:rPr lang="eu-ES" dirty="0" smtClean="0">
                <a:solidFill>
                  <a:srgbClr val="002060"/>
                </a:solidFill>
              </a:rPr>
              <a:t> </a:t>
            </a:r>
            <a:r>
              <a:rPr lang="eu-ES" dirty="0" err="1" smtClean="0">
                <a:solidFill>
                  <a:srgbClr val="002060"/>
                </a:solidFill>
              </a:rPr>
              <a:t>año</a:t>
            </a:r>
            <a:r>
              <a:rPr lang="eu-ES" dirty="0" smtClean="0">
                <a:solidFill>
                  <a:srgbClr val="002060"/>
                </a:solidFill>
              </a:rPr>
              <a:t> de Bide </a:t>
            </a:r>
            <a:r>
              <a:rPr lang="eu-ES" dirty="0" err="1" smtClean="0">
                <a:solidFill>
                  <a:srgbClr val="002060"/>
                </a:solidFill>
              </a:rPr>
              <a:t>Bidean</a:t>
            </a:r>
            <a:endParaRPr lang="eu-ES" dirty="0">
              <a:solidFill>
                <a:srgbClr val="002060"/>
              </a:solidFill>
            </a:endParaRPr>
          </a:p>
        </p:txBody>
      </p:sp>
      <p:sp>
        <p:nvSpPr>
          <p:cNvPr id="3" name="Marcador de contenido 2"/>
          <p:cNvSpPr>
            <a:spLocks noGrp="1"/>
          </p:cNvSpPr>
          <p:nvPr>
            <p:ph idx="1"/>
          </p:nvPr>
        </p:nvSpPr>
        <p:spPr>
          <a:xfrm>
            <a:off x="1295401" y="2556932"/>
            <a:ext cx="3715986" cy="3318936"/>
          </a:xfrm>
        </p:spPr>
        <p:txBody>
          <a:bodyPr>
            <a:normAutofit/>
          </a:bodyPr>
          <a:lstStyle/>
          <a:p>
            <a:r>
              <a:rPr lang="es-ES" sz="3000" dirty="0" smtClean="0"/>
              <a:t>El 10 de Diciembre de 2015, abría las puertas la tienda de Comercio Justo </a:t>
            </a:r>
            <a:r>
              <a:rPr lang="es-ES" sz="3000" dirty="0" err="1" smtClean="0"/>
              <a:t>Bide</a:t>
            </a:r>
            <a:r>
              <a:rPr lang="es-ES" sz="3000" dirty="0" smtClean="0"/>
              <a:t> </a:t>
            </a:r>
            <a:r>
              <a:rPr lang="es-ES" sz="3000" dirty="0" err="1" smtClean="0"/>
              <a:t>Bidean</a:t>
            </a:r>
            <a:r>
              <a:rPr lang="es-ES" sz="3000" dirty="0" smtClean="0"/>
              <a:t>, promovida por </a:t>
            </a:r>
            <a:r>
              <a:rPr lang="es-ES" sz="3000" dirty="0" err="1" smtClean="0"/>
              <a:t>Alboan</a:t>
            </a:r>
            <a:r>
              <a:rPr lang="es-ES" sz="3000" dirty="0" smtClean="0"/>
              <a:t>, </a:t>
            </a:r>
            <a:r>
              <a:rPr lang="es-ES" sz="3000" dirty="0" err="1" smtClean="0"/>
              <a:t>Egibide</a:t>
            </a:r>
            <a:r>
              <a:rPr lang="es-ES" sz="3000" dirty="0" smtClean="0"/>
              <a:t>, </a:t>
            </a:r>
            <a:r>
              <a:rPr lang="es-ES" sz="3000" dirty="0" err="1" smtClean="0"/>
              <a:t>Cáritas</a:t>
            </a:r>
            <a:r>
              <a:rPr lang="es-ES" sz="3000" dirty="0" smtClean="0"/>
              <a:t> y Misiones. </a:t>
            </a:r>
            <a:endParaRPr lang="es-ES" sz="3000" dirty="0"/>
          </a:p>
        </p:txBody>
      </p:sp>
      <p:pic>
        <p:nvPicPr>
          <p:cNvPr id="5" name="Picture 3" descr="C:\Users\Bide Bidean\Documents\PROYECTO BIDE BIDEAN\LOGO\Logo_BB_primario(color).png"/>
          <p:cNvPicPr>
            <a:picLocks noChangeAspect="1" noChangeArrowheads="1"/>
          </p:cNvPicPr>
          <p:nvPr/>
        </p:nvPicPr>
        <p:blipFill>
          <a:blip r:embed="rId2" cstate="screen"/>
          <a:srcRect/>
          <a:stretch>
            <a:fillRect/>
          </a:stretch>
        </p:blipFill>
        <p:spPr bwMode="auto">
          <a:xfrm>
            <a:off x="-1" y="0"/>
            <a:ext cx="2353741" cy="1267097"/>
          </a:xfrm>
          <a:prstGeom prst="rect">
            <a:avLst/>
          </a:prstGeom>
          <a:noFill/>
        </p:spPr>
      </p:pic>
      <p:pic>
        <p:nvPicPr>
          <p:cNvPr id="6" name="Picture 5" descr="http://www.nunucafe.com/wp-content/uploads/2015/08/granos-de-cafe-y-hojita.jpg"/>
          <p:cNvPicPr>
            <a:picLocks noChangeAspect="1" noChangeArrowheads="1"/>
          </p:cNvPicPr>
          <p:nvPr/>
        </p:nvPicPr>
        <p:blipFill>
          <a:blip r:embed="rId3" cstate="screen">
            <a:clrChange>
              <a:clrFrom>
                <a:srgbClr val="FFFFFF"/>
              </a:clrFrom>
              <a:clrTo>
                <a:srgbClr val="FFFFFF">
                  <a:alpha val="0"/>
                </a:srgbClr>
              </a:clrTo>
            </a:clrChange>
          </a:blip>
          <a:srcRect/>
          <a:stretch>
            <a:fillRect/>
          </a:stretch>
        </p:blipFill>
        <p:spPr bwMode="auto">
          <a:xfrm>
            <a:off x="9892544" y="0"/>
            <a:ext cx="1672439" cy="1321494"/>
          </a:xfrm>
          <a:prstGeom prst="rect">
            <a:avLst/>
          </a:prstGeom>
          <a:noFill/>
        </p:spPr>
      </p:pic>
      <p:pic>
        <p:nvPicPr>
          <p:cNvPr id="1026" name="Picture 2" descr="C:\Users\Fran\Documents\03 COMPROMISOS SOLIDARIOS\Bide Bidean - Comercio Justo\Fotos Comercio Justo\20151210_BideBidean (Comercio Justo) (8).JPG"/>
          <p:cNvPicPr>
            <a:picLocks noChangeAspect="1" noChangeArrowheads="1"/>
          </p:cNvPicPr>
          <p:nvPr/>
        </p:nvPicPr>
        <p:blipFill>
          <a:blip r:embed="rId4" cstate="screen"/>
          <a:srcRect/>
          <a:stretch>
            <a:fillRect/>
          </a:stretch>
        </p:blipFill>
        <p:spPr bwMode="auto">
          <a:xfrm>
            <a:off x="5522026" y="2525485"/>
            <a:ext cx="4845132" cy="3230088"/>
          </a:xfrm>
          <a:prstGeom prst="rect">
            <a:avLst/>
          </a:prstGeom>
          <a:noFill/>
        </p:spPr>
      </p:pic>
    </p:spTree>
    <p:extLst>
      <p:ext uri="{BB962C8B-B14F-4D97-AF65-F5344CB8AC3E}">
        <p14:creationId xmlns="" xmlns:p14="http://schemas.microsoft.com/office/powerpoint/2010/main" val="4702254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32665" y="827751"/>
            <a:ext cx="4286991" cy="1582940"/>
          </a:xfrm>
        </p:spPr>
        <p:txBody>
          <a:bodyPr>
            <a:normAutofit/>
          </a:bodyPr>
          <a:lstStyle/>
          <a:p>
            <a:r>
              <a:rPr lang="eu-ES" dirty="0" err="1" smtClean="0">
                <a:solidFill>
                  <a:srgbClr val="002060"/>
                </a:solidFill>
              </a:rPr>
              <a:t>Un</a:t>
            </a:r>
            <a:r>
              <a:rPr lang="eu-ES" dirty="0" smtClean="0">
                <a:solidFill>
                  <a:srgbClr val="002060"/>
                </a:solidFill>
              </a:rPr>
              <a:t> </a:t>
            </a:r>
            <a:r>
              <a:rPr lang="eu-ES" dirty="0" err="1" smtClean="0">
                <a:solidFill>
                  <a:srgbClr val="002060"/>
                </a:solidFill>
              </a:rPr>
              <a:t>añito</a:t>
            </a:r>
            <a:r>
              <a:rPr lang="eu-ES" dirty="0" smtClean="0">
                <a:solidFill>
                  <a:srgbClr val="002060"/>
                </a:solidFill>
              </a:rPr>
              <a:t> </a:t>
            </a:r>
            <a:r>
              <a:rPr lang="eu-ES" dirty="0" err="1" smtClean="0">
                <a:solidFill>
                  <a:srgbClr val="002060"/>
                </a:solidFill>
              </a:rPr>
              <a:t>con</a:t>
            </a:r>
            <a:r>
              <a:rPr lang="eu-ES" dirty="0" smtClean="0">
                <a:solidFill>
                  <a:srgbClr val="002060"/>
                </a:solidFill>
              </a:rPr>
              <a:t> </a:t>
            </a:r>
            <a:r>
              <a:rPr lang="eu-ES" dirty="0" err="1" smtClean="0">
                <a:solidFill>
                  <a:srgbClr val="002060"/>
                </a:solidFill>
              </a:rPr>
              <a:t>Sonia</a:t>
            </a:r>
            <a:r>
              <a:rPr lang="eu-ES" dirty="0" smtClean="0">
                <a:solidFill>
                  <a:srgbClr val="002060"/>
                </a:solidFill>
              </a:rPr>
              <a:t> a la </a:t>
            </a:r>
            <a:r>
              <a:rPr lang="eu-ES" dirty="0" err="1" smtClean="0">
                <a:solidFill>
                  <a:srgbClr val="002060"/>
                </a:solidFill>
              </a:rPr>
              <a:t>cabeza</a:t>
            </a:r>
            <a:endParaRPr lang="eu-ES" dirty="0">
              <a:solidFill>
                <a:srgbClr val="002060"/>
              </a:solidFill>
            </a:endParaRPr>
          </a:p>
        </p:txBody>
      </p:sp>
      <p:sp>
        <p:nvSpPr>
          <p:cNvPr id="3" name="Marcador de contenido 2"/>
          <p:cNvSpPr>
            <a:spLocks noGrp="1"/>
          </p:cNvSpPr>
          <p:nvPr>
            <p:ph idx="1"/>
          </p:nvPr>
        </p:nvSpPr>
        <p:spPr>
          <a:xfrm>
            <a:off x="5605154" y="2711310"/>
            <a:ext cx="5569528" cy="3048221"/>
          </a:xfrm>
        </p:spPr>
        <p:txBody>
          <a:bodyPr>
            <a:normAutofit/>
          </a:bodyPr>
          <a:lstStyle/>
          <a:p>
            <a:pPr lvl="0"/>
            <a:r>
              <a:rPr lang="es-ES" sz="3200" dirty="0" smtClean="0"/>
              <a:t>Durante todo este año, Sonia ha estado coordinando las actividades de la tienda y de sensibilización con ilusión y profesionalidad, hasta que su salud se lo ha permitido. </a:t>
            </a:r>
            <a:endParaRPr lang="es-ES" sz="3200" dirty="0"/>
          </a:p>
        </p:txBody>
      </p:sp>
      <p:pic>
        <p:nvPicPr>
          <p:cNvPr id="5" name="Picture 3" descr="C:\Users\Bide Bidean\Documents\PROYECTO BIDE BIDEAN\LOGO\Logo_BB_primario(color).png"/>
          <p:cNvPicPr>
            <a:picLocks noChangeAspect="1" noChangeArrowheads="1"/>
          </p:cNvPicPr>
          <p:nvPr/>
        </p:nvPicPr>
        <p:blipFill>
          <a:blip r:embed="rId2" cstate="screen"/>
          <a:srcRect/>
          <a:stretch>
            <a:fillRect/>
          </a:stretch>
        </p:blipFill>
        <p:spPr bwMode="auto">
          <a:xfrm>
            <a:off x="-1" y="0"/>
            <a:ext cx="2353741" cy="1267097"/>
          </a:xfrm>
          <a:prstGeom prst="rect">
            <a:avLst/>
          </a:prstGeom>
          <a:noFill/>
        </p:spPr>
      </p:pic>
      <p:pic>
        <p:nvPicPr>
          <p:cNvPr id="39939" name="Picture 3" descr="C:\Users\Fran\Dropbox\20151113_143639.jpg"/>
          <p:cNvPicPr>
            <a:picLocks noChangeAspect="1" noChangeArrowheads="1"/>
          </p:cNvPicPr>
          <p:nvPr/>
        </p:nvPicPr>
        <p:blipFill>
          <a:blip r:embed="rId3" cstate="screen"/>
          <a:srcRect/>
          <a:stretch>
            <a:fillRect/>
          </a:stretch>
        </p:blipFill>
        <p:spPr bwMode="auto">
          <a:xfrm>
            <a:off x="1163782" y="1615045"/>
            <a:ext cx="3906799" cy="4346368"/>
          </a:xfrm>
          <a:prstGeom prst="rect">
            <a:avLst/>
          </a:prstGeom>
          <a:noFill/>
        </p:spPr>
      </p:pic>
    </p:spTree>
    <p:extLst>
      <p:ext uri="{BB962C8B-B14F-4D97-AF65-F5344CB8AC3E}">
        <p14:creationId xmlns="" xmlns:p14="http://schemas.microsoft.com/office/powerpoint/2010/main" val="4702254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327563" y="804000"/>
            <a:ext cx="4286991" cy="1582940"/>
          </a:xfrm>
        </p:spPr>
        <p:txBody>
          <a:bodyPr>
            <a:normAutofit/>
          </a:bodyPr>
          <a:lstStyle/>
          <a:p>
            <a:r>
              <a:rPr lang="eu-ES" dirty="0" smtClean="0">
                <a:solidFill>
                  <a:srgbClr val="002060"/>
                </a:solidFill>
              </a:rPr>
              <a:t>Amara </a:t>
            </a:r>
            <a:r>
              <a:rPr lang="eu-ES" dirty="0" err="1" smtClean="0">
                <a:solidFill>
                  <a:srgbClr val="002060"/>
                </a:solidFill>
              </a:rPr>
              <a:t>toma</a:t>
            </a:r>
            <a:r>
              <a:rPr lang="eu-ES" dirty="0" smtClean="0">
                <a:solidFill>
                  <a:srgbClr val="002060"/>
                </a:solidFill>
              </a:rPr>
              <a:t> </a:t>
            </a:r>
            <a:r>
              <a:rPr lang="eu-ES" dirty="0" err="1" smtClean="0">
                <a:solidFill>
                  <a:srgbClr val="002060"/>
                </a:solidFill>
              </a:rPr>
              <a:t>el</a:t>
            </a:r>
            <a:r>
              <a:rPr lang="eu-ES" dirty="0" smtClean="0">
                <a:solidFill>
                  <a:srgbClr val="002060"/>
                </a:solidFill>
              </a:rPr>
              <a:t> </a:t>
            </a:r>
            <a:r>
              <a:rPr lang="eu-ES" dirty="0" err="1" smtClean="0">
                <a:solidFill>
                  <a:srgbClr val="002060"/>
                </a:solidFill>
              </a:rPr>
              <a:t>relevo</a:t>
            </a:r>
            <a:endParaRPr lang="eu-ES" dirty="0">
              <a:solidFill>
                <a:srgbClr val="002060"/>
              </a:solidFill>
            </a:endParaRPr>
          </a:p>
        </p:txBody>
      </p:sp>
      <p:sp>
        <p:nvSpPr>
          <p:cNvPr id="3" name="Marcador de contenido 2"/>
          <p:cNvSpPr>
            <a:spLocks noGrp="1"/>
          </p:cNvSpPr>
          <p:nvPr>
            <p:ph idx="1"/>
          </p:nvPr>
        </p:nvSpPr>
        <p:spPr>
          <a:xfrm>
            <a:off x="1436915" y="2628183"/>
            <a:ext cx="5569528" cy="3048221"/>
          </a:xfrm>
        </p:spPr>
        <p:txBody>
          <a:bodyPr>
            <a:normAutofit fontScale="92500"/>
          </a:bodyPr>
          <a:lstStyle/>
          <a:p>
            <a:pPr lvl="0">
              <a:buNone/>
            </a:pPr>
            <a:r>
              <a:rPr lang="es-ES" sz="3200" dirty="0" smtClean="0"/>
              <a:t>   Y ahora comienza Amara para continuar la brecha abierta por Sonia y posibilitar nuevos campos para la venta, la sensibilización y el compromiso de la población alavesa por el Comercio Justo.</a:t>
            </a:r>
            <a:endParaRPr lang="es-ES" sz="3200" dirty="0"/>
          </a:p>
        </p:txBody>
      </p:sp>
      <p:pic>
        <p:nvPicPr>
          <p:cNvPr id="5" name="Picture 3" descr="C:\Users\Bide Bidean\Documents\PROYECTO BIDE BIDEAN\LOGO\Logo_BB_primario(color).png"/>
          <p:cNvPicPr>
            <a:picLocks noChangeAspect="1" noChangeArrowheads="1"/>
          </p:cNvPicPr>
          <p:nvPr/>
        </p:nvPicPr>
        <p:blipFill>
          <a:blip r:embed="rId2" cstate="screen"/>
          <a:srcRect/>
          <a:stretch>
            <a:fillRect/>
          </a:stretch>
        </p:blipFill>
        <p:spPr bwMode="auto">
          <a:xfrm>
            <a:off x="-1" y="0"/>
            <a:ext cx="2353741" cy="1267097"/>
          </a:xfrm>
          <a:prstGeom prst="rect">
            <a:avLst/>
          </a:prstGeom>
          <a:noFill/>
        </p:spPr>
      </p:pic>
      <p:pic>
        <p:nvPicPr>
          <p:cNvPr id="40962" name="Picture 2" descr="La imagen puede contener: una persona, sonriendo"/>
          <p:cNvPicPr>
            <a:picLocks noChangeAspect="1" noChangeArrowheads="1"/>
          </p:cNvPicPr>
          <p:nvPr/>
        </p:nvPicPr>
        <p:blipFill>
          <a:blip r:embed="rId3"/>
          <a:srcRect/>
          <a:stretch>
            <a:fillRect/>
          </a:stretch>
        </p:blipFill>
        <p:spPr bwMode="auto">
          <a:xfrm>
            <a:off x="7422076" y="2101933"/>
            <a:ext cx="3693227" cy="3936533"/>
          </a:xfrm>
          <a:prstGeom prst="rect">
            <a:avLst/>
          </a:prstGeom>
          <a:noFill/>
        </p:spPr>
      </p:pic>
    </p:spTree>
    <p:extLst>
      <p:ext uri="{BB962C8B-B14F-4D97-AF65-F5344CB8AC3E}">
        <p14:creationId xmlns="" xmlns:p14="http://schemas.microsoft.com/office/powerpoint/2010/main" val="4702254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327563" y="804000"/>
            <a:ext cx="7600208" cy="1582940"/>
          </a:xfrm>
        </p:spPr>
        <p:txBody>
          <a:bodyPr>
            <a:normAutofit/>
          </a:bodyPr>
          <a:lstStyle/>
          <a:p>
            <a:r>
              <a:rPr lang="eu-ES" dirty="0" err="1" smtClean="0">
                <a:solidFill>
                  <a:srgbClr val="002060"/>
                </a:solidFill>
              </a:rPr>
              <a:t>Nuestras</a:t>
            </a:r>
            <a:r>
              <a:rPr lang="eu-ES" dirty="0" smtClean="0">
                <a:solidFill>
                  <a:srgbClr val="002060"/>
                </a:solidFill>
              </a:rPr>
              <a:t> </a:t>
            </a:r>
            <a:r>
              <a:rPr lang="eu-ES" dirty="0" err="1" smtClean="0">
                <a:solidFill>
                  <a:srgbClr val="002060"/>
                </a:solidFill>
              </a:rPr>
              <a:t>voluntarias</a:t>
            </a:r>
            <a:r>
              <a:rPr lang="eu-ES" dirty="0" smtClean="0">
                <a:solidFill>
                  <a:srgbClr val="002060"/>
                </a:solidFill>
              </a:rPr>
              <a:t> y </a:t>
            </a:r>
            <a:r>
              <a:rPr lang="eu-ES" dirty="0" err="1" smtClean="0">
                <a:solidFill>
                  <a:srgbClr val="002060"/>
                </a:solidFill>
              </a:rPr>
              <a:t>voluntarios</a:t>
            </a:r>
            <a:endParaRPr lang="eu-ES" dirty="0">
              <a:solidFill>
                <a:srgbClr val="002060"/>
              </a:solidFill>
            </a:endParaRPr>
          </a:p>
        </p:txBody>
      </p:sp>
      <p:sp>
        <p:nvSpPr>
          <p:cNvPr id="3" name="Marcador de contenido 2"/>
          <p:cNvSpPr>
            <a:spLocks noGrp="1"/>
          </p:cNvSpPr>
          <p:nvPr>
            <p:ph idx="1"/>
          </p:nvPr>
        </p:nvSpPr>
        <p:spPr>
          <a:xfrm>
            <a:off x="1436915" y="2628183"/>
            <a:ext cx="9761516" cy="3428233"/>
          </a:xfrm>
        </p:spPr>
        <p:txBody>
          <a:bodyPr>
            <a:normAutofit/>
          </a:bodyPr>
          <a:lstStyle/>
          <a:p>
            <a:pPr lvl="0">
              <a:buNone/>
            </a:pPr>
            <a:r>
              <a:rPr lang="es-ES" sz="3200" dirty="0" smtClean="0"/>
              <a:t>Detrás de cada actividad, de cada venta, en los talleres y las ferias, en la limpieza de la tienda, la actualización del escaparate, la difusión de los eventos, el orden del almacén, en la atención a cada cliente y mil cosas más habéis estado vosotras, </a:t>
            </a:r>
            <a:r>
              <a:rPr lang="es-ES" sz="3200" b="1" dirty="0" smtClean="0"/>
              <a:t>las personas voluntarias </a:t>
            </a:r>
            <a:r>
              <a:rPr lang="es-ES" sz="3200" dirty="0" smtClean="0"/>
              <a:t>dando vida y sentido a un proyecto que, sin vosotras, no sería posible.</a:t>
            </a:r>
          </a:p>
        </p:txBody>
      </p:sp>
      <p:pic>
        <p:nvPicPr>
          <p:cNvPr id="5" name="Picture 3" descr="C:\Users\Bide Bidean\Documents\PROYECTO BIDE BIDEAN\LOGO\Logo_BB_primario(color).png"/>
          <p:cNvPicPr>
            <a:picLocks noChangeAspect="1" noChangeArrowheads="1"/>
          </p:cNvPicPr>
          <p:nvPr/>
        </p:nvPicPr>
        <p:blipFill>
          <a:blip r:embed="rId2" cstate="screen"/>
          <a:srcRect/>
          <a:stretch>
            <a:fillRect/>
          </a:stretch>
        </p:blipFill>
        <p:spPr bwMode="auto">
          <a:xfrm>
            <a:off x="-1" y="0"/>
            <a:ext cx="2353741" cy="1267097"/>
          </a:xfrm>
          <a:prstGeom prst="rect">
            <a:avLst/>
          </a:prstGeom>
          <a:noFill/>
        </p:spPr>
      </p:pic>
    </p:spTree>
    <p:extLst>
      <p:ext uri="{BB962C8B-B14F-4D97-AF65-F5344CB8AC3E}">
        <p14:creationId xmlns="" xmlns:p14="http://schemas.microsoft.com/office/powerpoint/2010/main" val="4702254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2692398" y="4036424"/>
            <a:ext cx="6815669" cy="1320802"/>
          </a:xfrm>
        </p:spPr>
        <p:txBody>
          <a:bodyPr>
            <a:normAutofit/>
          </a:bodyPr>
          <a:lstStyle/>
          <a:p>
            <a:r>
              <a:rPr lang="eu-ES" sz="7200" dirty="0" smtClean="0">
                <a:solidFill>
                  <a:srgbClr val="002060"/>
                </a:solidFill>
              </a:rPr>
              <a:t>Eskerrik asko!</a:t>
            </a:r>
            <a:endParaRPr lang="eu-ES" sz="7200" dirty="0">
              <a:solidFill>
                <a:srgbClr val="002060"/>
              </a:solidFill>
            </a:endParaRPr>
          </a:p>
        </p:txBody>
      </p:sp>
      <p:pic>
        <p:nvPicPr>
          <p:cNvPr id="7" name="Picture 3" descr="C:\Users\Bide Bidean\Documents\PROYECTO BIDE BIDEAN\LOGO\Logo_BB_primario(color).png"/>
          <p:cNvPicPr>
            <a:picLocks noChangeAspect="1" noChangeArrowheads="1"/>
          </p:cNvPicPr>
          <p:nvPr/>
        </p:nvPicPr>
        <p:blipFill>
          <a:blip r:embed="rId2"/>
          <a:srcRect/>
          <a:stretch>
            <a:fillRect/>
          </a:stretch>
        </p:blipFill>
        <p:spPr bwMode="auto">
          <a:xfrm>
            <a:off x="3069772" y="1184365"/>
            <a:ext cx="5695405" cy="3066026"/>
          </a:xfrm>
          <a:prstGeom prst="rect">
            <a:avLst/>
          </a:prstGeom>
          <a:noFill/>
        </p:spPr>
      </p:pic>
      <p:pic>
        <p:nvPicPr>
          <p:cNvPr id="10" name="Picture 3" descr="C:\Users\Bide Bidean\Documents\PROYECTO BIDE BIDEAN\LOGO\Logo_BB_primario(color).png"/>
          <p:cNvPicPr>
            <a:picLocks noChangeAspect="1" noChangeArrowheads="1"/>
          </p:cNvPicPr>
          <p:nvPr/>
        </p:nvPicPr>
        <p:blipFill>
          <a:blip r:embed="rId3" cstate="screen"/>
          <a:srcRect/>
          <a:stretch>
            <a:fillRect/>
          </a:stretch>
        </p:blipFill>
        <p:spPr bwMode="auto">
          <a:xfrm>
            <a:off x="-1" y="0"/>
            <a:ext cx="2353741" cy="1267097"/>
          </a:xfrm>
          <a:prstGeom prst="rect">
            <a:avLst/>
          </a:prstGeom>
          <a:noFill/>
        </p:spPr>
      </p:pic>
    </p:spTree>
    <p:extLst>
      <p:ext uri="{BB962C8B-B14F-4D97-AF65-F5344CB8AC3E}">
        <p14:creationId xmlns="" xmlns:p14="http://schemas.microsoft.com/office/powerpoint/2010/main" val="3329545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u-ES" dirty="0" err="1" smtClean="0">
                <a:solidFill>
                  <a:srgbClr val="002060"/>
                </a:solidFill>
              </a:rPr>
              <a:t>Comienzos</a:t>
            </a:r>
            <a:endParaRPr lang="eu-ES" dirty="0">
              <a:solidFill>
                <a:srgbClr val="002060"/>
              </a:solidFill>
            </a:endParaRPr>
          </a:p>
        </p:txBody>
      </p:sp>
      <p:sp>
        <p:nvSpPr>
          <p:cNvPr id="3" name="Marcador de contenido 2"/>
          <p:cNvSpPr>
            <a:spLocks noGrp="1"/>
          </p:cNvSpPr>
          <p:nvPr>
            <p:ph idx="1"/>
          </p:nvPr>
        </p:nvSpPr>
        <p:spPr>
          <a:xfrm>
            <a:off x="6222670" y="2556932"/>
            <a:ext cx="4393869" cy="3318936"/>
          </a:xfrm>
        </p:spPr>
        <p:txBody>
          <a:bodyPr>
            <a:normAutofit/>
          </a:bodyPr>
          <a:lstStyle/>
          <a:p>
            <a:r>
              <a:rPr lang="es-ES" sz="3000" dirty="0" smtClean="0"/>
              <a:t>Nos pareció importante tener la tienda abierta para la campaña de Navidad, aunque no se realizara la apertura con una  gran inauguración.</a:t>
            </a:r>
            <a:endParaRPr lang="es-ES" sz="3000" dirty="0"/>
          </a:p>
        </p:txBody>
      </p:sp>
      <p:pic>
        <p:nvPicPr>
          <p:cNvPr id="5" name="Picture 3" descr="C:\Users\Bide Bidean\Documents\PROYECTO BIDE BIDEAN\LOGO\Logo_BB_primario(color).png"/>
          <p:cNvPicPr>
            <a:picLocks noChangeAspect="1" noChangeArrowheads="1"/>
          </p:cNvPicPr>
          <p:nvPr/>
        </p:nvPicPr>
        <p:blipFill>
          <a:blip r:embed="rId2" cstate="screen"/>
          <a:srcRect/>
          <a:stretch>
            <a:fillRect/>
          </a:stretch>
        </p:blipFill>
        <p:spPr bwMode="auto">
          <a:xfrm>
            <a:off x="-1" y="0"/>
            <a:ext cx="2353741" cy="1267097"/>
          </a:xfrm>
          <a:prstGeom prst="rect">
            <a:avLst/>
          </a:prstGeom>
          <a:noFill/>
        </p:spPr>
      </p:pic>
      <p:pic>
        <p:nvPicPr>
          <p:cNvPr id="2050" name="Picture 2" descr="C:\Users\Fran\Documents\03 COMPROMISOS SOLIDARIOS\Bide Bidean - Comercio Justo\Fotos Comercio Justo\20151210_BideBidean (Comercio Justo) 67 (7).jpg"/>
          <p:cNvPicPr>
            <a:picLocks noChangeAspect="1" noChangeArrowheads="1"/>
          </p:cNvPicPr>
          <p:nvPr/>
        </p:nvPicPr>
        <p:blipFill>
          <a:blip r:embed="rId3" cstate="screen"/>
          <a:srcRect/>
          <a:stretch>
            <a:fillRect/>
          </a:stretch>
        </p:blipFill>
        <p:spPr bwMode="auto">
          <a:xfrm>
            <a:off x="1484416" y="2548473"/>
            <a:ext cx="4476997" cy="3392158"/>
          </a:xfrm>
          <a:prstGeom prst="rect">
            <a:avLst/>
          </a:prstGeom>
          <a:noFill/>
        </p:spPr>
      </p:pic>
    </p:spTree>
    <p:extLst>
      <p:ext uri="{BB962C8B-B14F-4D97-AF65-F5344CB8AC3E}">
        <p14:creationId xmlns="" xmlns:p14="http://schemas.microsoft.com/office/powerpoint/2010/main" val="4702254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42556" y="970257"/>
            <a:ext cx="4132613" cy="1303867"/>
          </a:xfrm>
        </p:spPr>
        <p:txBody>
          <a:bodyPr>
            <a:normAutofit/>
          </a:bodyPr>
          <a:lstStyle/>
          <a:p>
            <a:r>
              <a:rPr lang="eu-ES" dirty="0" err="1" smtClean="0">
                <a:solidFill>
                  <a:srgbClr val="002060"/>
                </a:solidFill>
              </a:rPr>
              <a:t>Comienzos</a:t>
            </a:r>
            <a:endParaRPr lang="eu-ES" dirty="0">
              <a:solidFill>
                <a:srgbClr val="002060"/>
              </a:solidFill>
            </a:endParaRPr>
          </a:p>
        </p:txBody>
      </p:sp>
      <p:sp>
        <p:nvSpPr>
          <p:cNvPr id="3" name="Marcador de contenido 2"/>
          <p:cNvSpPr>
            <a:spLocks noGrp="1"/>
          </p:cNvSpPr>
          <p:nvPr>
            <p:ph idx="1"/>
          </p:nvPr>
        </p:nvSpPr>
        <p:spPr>
          <a:xfrm>
            <a:off x="1021279" y="2568808"/>
            <a:ext cx="5142016" cy="2905717"/>
          </a:xfrm>
        </p:spPr>
        <p:txBody>
          <a:bodyPr>
            <a:normAutofit/>
          </a:bodyPr>
          <a:lstStyle/>
          <a:p>
            <a:r>
              <a:rPr lang="es-ES" sz="3000" dirty="0" smtClean="0"/>
              <a:t>Desde el primer momento promovimos la participación del voluntariado en este proyecto de Comercio Justo, con la realización de talleres formativos</a:t>
            </a:r>
            <a:endParaRPr lang="es-ES" sz="3000" dirty="0"/>
          </a:p>
        </p:txBody>
      </p:sp>
      <p:pic>
        <p:nvPicPr>
          <p:cNvPr id="5" name="Picture 3" descr="C:\Users\Bide Bidean\Documents\PROYECTO BIDE BIDEAN\LOGO\Logo_BB_primario(color).png"/>
          <p:cNvPicPr>
            <a:picLocks noChangeAspect="1" noChangeArrowheads="1"/>
          </p:cNvPicPr>
          <p:nvPr/>
        </p:nvPicPr>
        <p:blipFill>
          <a:blip r:embed="rId2" cstate="screen"/>
          <a:srcRect/>
          <a:stretch>
            <a:fillRect/>
          </a:stretch>
        </p:blipFill>
        <p:spPr bwMode="auto">
          <a:xfrm>
            <a:off x="-1" y="0"/>
            <a:ext cx="2353741" cy="1267097"/>
          </a:xfrm>
          <a:prstGeom prst="rect">
            <a:avLst/>
          </a:prstGeom>
          <a:noFill/>
        </p:spPr>
      </p:pic>
      <p:pic>
        <p:nvPicPr>
          <p:cNvPr id="13313" name="Picture 1" descr="G:\Nueva carpeta\160202 Taller sobre cafe (5).jpg"/>
          <p:cNvPicPr>
            <a:picLocks noChangeAspect="1" noChangeArrowheads="1"/>
          </p:cNvPicPr>
          <p:nvPr/>
        </p:nvPicPr>
        <p:blipFill>
          <a:blip r:embed="rId3" cstate="screen">
            <a:lum bright="10000" contrast="10000"/>
          </a:blip>
          <a:srcRect/>
          <a:stretch>
            <a:fillRect/>
          </a:stretch>
        </p:blipFill>
        <p:spPr bwMode="auto">
          <a:xfrm>
            <a:off x="6843588" y="1045028"/>
            <a:ext cx="4093585" cy="5077946"/>
          </a:xfrm>
          <a:prstGeom prst="rect">
            <a:avLst/>
          </a:prstGeom>
          <a:noFill/>
        </p:spPr>
      </p:pic>
    </p:spTree>
    <p:extLst>
      <p:ext uri="{BB962C8B-B14F-4D97-AF65-F5344CB8AC3E}">
        <p14:creationId xmlns="" xmlns:p14="http://schemas.microsoft.com/office/powerpoint/2010/main" val="4702254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094514" y="982132"/>
            <a:ext cx="5802084" cy="1303867"/>
          </a:xfrm>
        </p:spPr>
        <p:txBody>
          <a:bodyPr>
            <a:normAutofit/>
          </a:bodyPr>
          <a:lstStyle/>
          <a:p>
            <a:r>
              <a:rPr lang="eu-ES" dirty="0" err="1" smtClean="0">
                <a:solidFill>
                  <a:srgbClr val="002060"/>
                </a:solidFill>
              </a:rPr>
              <a:t>Inauguración</a:t>
            </a:r>
            <a:r>
              <a:rPr lang="eu-ES" dirty="0" smtClean="0">
                <a:solidFill>
                  <a:srgbClr val="002060"/>
                </a:solidFill>
              </a:rPr>
              <a:t> </a:t>
            </a:r>
            <a:r>
              <a:rPr lang="eu-ES" dirty="0" err="1" smtClean="0">
                <a:solidFill>
                  <a:srgbClr val="002060"/>
                </a:solidFill>
              </a:rPr>
              <a:t>Oficial</a:t>
            </a:r>
            <a:endParaRPr lang="eu-ES" dirty="0">
              <a:solidFill>
                <a:srgbClr val="002060"/>
              </a:solidFill>
            </a:endParaRPr>
          </a:p>
        </p:txBody>
      </p:sp>
      <p:sp>
        <p:nvSpPr>
          <p:cNvPr id="3" name="Marcador de contenido 2"/>
          <p:cNvSpPr>
            <a:spLocks noGrp="1"/>
          </p:cNvSpPr>
          <p:nvPr>
            <p:ph idx="1"/>
          </p:nvPr>
        </p:nvSpPr>
        <p:spPr>
          <a:xfrm>
            <a:off x="5189517" y="2556932"/>
            <a:ext cx="6187044" cy="3356980"/>
          </a:xfrm>
        </p:spPr>
        <p:txBody>
          <a:bodyPr>
            <a:normAutofit/>
          </a:bodyPr>
          <a:lstStyle/>
          <a:p>
            <a:r>
              <a:rPr lang="es-ES" sz="3000" dirty="0" smtClean="0"/>
              <a:t>El 17 de Febrero de 2016 se realizó una Inauguración Oficial realizada por D. Miguel </a:t>
            </a:r>
            <a:r>
              <a:rPr lang="es-ES" sz="3000" dirty="0" err="1" smtClean="0"/>
              <a:t>Asurmendi</a:t>
            </a:r>
            <a:r>
              <a:rPr lang="es-ES" sz="3000" dirty="0" smtClean="0"/>
              <a:t> y con presencia del </a:t>
            </a:r>
            <a:r>
              <a:rPr lang="es-ES" sz="3000" dirty="0" err="1" smtClean="0"/>
              <a:t>Alcalce</a:t>
            </a:r>
            <a:r>
              <a:rPr lang="es-ES" sz="3000" dirty="0" smtClean="0"/>
              <a:t> de Vitoria y la Diputada de Servicios Sociales.  </a:t>
            </a:r>
            <a:endParaRPr lang="es-ES" sz="3000" dirty="0"/>
          </a:p>
        </p:txBody>
      </p:sp>
      <p:pic>
        <p:nvPicPr>
          <p:cNvPr id="5" name="Picture 3" descr="C:\Users\Bide Bidean\Documents\PROYECTO BIDE BIDEAN\LOGO\Logo_BB_primario(color).png"/>
          <p:cNvPicPr>
            <a:picLocks noChangeAspect="1" noChangeArrowheads="1"/>
          </p:cNvPicPr>
          <p:nvPr/>
        </p:nvPicPr>
        <p:blipFill>
          <a:blip r:embed="rId2" cstate="screen"/>
          <a:srcRect/>
          <a:stretch>
            <a:fillRect/>
          </a:stretch>
        </p:blipFill>
        <p:spPr bwMode="auto">
          <a:xfrm>
            <a:off x="-1" y="0"/>
            <a:ext cx="2353741" cy="1267097"/>
          </a:xfrm>
          <a:prstGeom prst="rect">
            <a:avLst/>
          </a:prstGeom>
          <a:noFill/>
        </p:spPr>
      </p:pic>
      <p:pic>
        <p:nvPicPr>
          <p:cNvPr id="12290" name="Picture 2" descr="http://www.misioak.org/wp-content/uploads/2016/02/cj12-e1455905764274.jpg"/>
          <p:cNvPicPr>
            <a:picLocks noChangeAspect="1" noChangeArrowheads="1"/>
          </p:cNvPicPr>
          <p:nvPr/>
        </p:nvPicPr>
        <p:blipFill>
          <a:blip r:embed="rId3"/>
          <a:srcRect/>
          <a:stretch>
            <a:fillRect/>
          </a:stretch>
        </p:blipFill>
        <p:spPr bwMode="auto">
          <a:xfrm>
            <a:off x="1058099" y="2548742"/>
            <a:ext cx="3829050" cy="3581400"/>
          </a:xfrm>
          <a:prstGeom prst="rect">
            <a:avLst/>
          </a:prstGeom>
          <a:noFill/>
        </p:spPr>
      </p:pic>
    </p:spTree>
    <p:extLst>
      <p:ext uri="{BB962C8B-B14F-4D97-AF65-F5344CB8AC3E}">
        <p14:creationId xmlns="" xmlns:p14="http://schemas.microsoft.com/office/powerpoint/2010/main" val="4702254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790701" y="922756"/>
            <a:ext cx="5802084" cy="1303867"/>
          </a:xfrm>
        </p:spPr>
        <p:txBody>
          <a:bodyPr>
            <a:normAutofit/>
          </a:bodyPr>
          <a:lstStyle/>
          <a:p>
            <a:r>
              <a:rPr lang="eu-ES" dirty="0" err="1" smtClean="0">
                <a:solidFill>
                  <a:srgbClr val="002060"/>
                </a:solidFill>
              </a:rPr>
              <a:t>Primeras</a:t>
            </a:r>
            <a:r>
              <a:rPr lang="eu-ES" dirty="0" smtClean="0">
                <a:solidFill>
                  <a:srgbClr val="002060"/>
                </a:solidFill>
              </a:rPr>
              <a:t> </a:t>
            </a:r>
            <a:r>
              <a:rPr lang="eu-ES" dirty="0" err="1" smtClean="0">
                <a:solidFill>
                  <a:srgbClr val="002060"/>
                </a:solidFill>
              </a:rPr>
              <a:t>Ferias</a:t>
            </a:r>
            <a:endParaRPr lang="eu-ES" dirty="0">
              <a:solidFill>
                <a:srgbClr val="002060"/>
              </a:solidFill>
            </a:endParaRPr>
          </a:p>
        </p:txBody>
      </p:sp>
      <p:sp>
        <p:nvSpPr>
          <p:cNvPr id="3" name="Marcador de contenido 2"/>
          <p:cNvSpPr>
            <a:spLocks noGrp="1"/>
          </p:cNvSpPr>
          <p:nvPr>
            <p:ph idx="1"/>
          </p:nvPr>
        </p:nvSpPr>
        <p:spPr>
          <a:xfrm>
            <a:off x="1460665" y="2699436"/>
            <a:ext cx="4667003" cy="3356980"/>
          </a:xfrm>
        </p:spPr>
        <p:txBody>
          <a:bodyPr>
            <a:normAutofit/>
          </a:bodyPr>
          <a:lstStyle/>
          <a:p>
            <a:r>
              <a:rPr lang="es-ES" sz="3000" dirty="0" smtClean="0"/>
              <a:t>Con la llegada del buen tiempo… (más o menos…) también comenzamos a acudir a aquellas ferias en las que querían un puesto de Comercio Justo. </a:t>
            </a:r>
            <a:endParaRPr lang="es-ES" sz="3000" dirty="0"/>
          </a:p>
        </p:txBody>
      </p:sp>
      <p:pic>
        <p:nvPicPr>
          <p:cNvPr id="5" name="Picture 3" descr="C:\Users\Bide Bidean\Documents\PROYECTO BIDE BIDEAN\LOGO\Logo_BB_primario(color).png"/>
          <p:cNvPicPr>
            <a:picLocks noChangeAspect="1" noChangeArrowheads="1"/>
          </p:cNvPicPr>
          <p:nvPr/>
        </p:nvPicPr>
        <p:blipFill>
          <a:blip r:embed="rId2" cstate="screen"/>
          <a:srcRect/>
          <a:stretch>
            <a:fillRect/>
          </a:stretch>
        </p:blipFill>
        <p:spPr bwMode="auto">
          <a:xfrm>
            <a:off x="-1" y="0"/>
            <a:ext cx="2353741" cy="1267097"/>
          </a:xfrm>
          <a:prstGeom prst="rect">
            <a:avLst/>
          </a:prstGeom>
          <a:noFill/>
        </p:spPr>
      </p:pic>
      <p:pic>
        <p:nvPicPr>
          <p:cNvPr id="33794" name="Picture 2" descr="G:\Nueva carpeta\160420 Feria Egibide Arriaga.jpg"/>
          <p:cNvPicPr>
            <a:picLocks noChangeAspect="1" noChangeArrowheads="1"/>
          </p:cNvPicPr>
          <p:nvPr/>
        </p:nvPicPr>
        <p:blipFill>
          <a:blip r:embed="rId3" cstate="screen"/>
          <a:srcRect/>
          <a:stretch>
            <a:fillRect/>
          </a:stretch>
        </p:blipFill>
        <p:spPr bwMode="auto">
          <a:xfrm>
            <a:off x="6757060" y="2575489"/>
            <a:ext cx="3443844" cy="3472022"/>
          </a:xfrm>
          <a:prstGeom prst="rect">
            <a:avLst/>
          </a:prstGeom>
          <a:noFill/>
        </p:spPr>
      </p:pic>
    </p:spTree>
    <p:extLst>
      <p:ext uri="{BB962C8B-B14F-4D97-AF65-F5344CB8AC3E}">
        <p14:creationId xmlns="" xmlns:p14="http://schemas.microsoft.com/office/powerpoint/2010/main" val="4702254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481943" y="970257"/>
            <a:ext cx="7773388" cy="1303867"/>
          </a:xfrm>
        </p:spPr>
        <p:txBody>
          <a:bodyPr>
            <a:normAutofit/>
          </a:bodyPr>
          <a:lstStyle/>
          <a:p>
            <a:r>
              <a:rPr lang="eu-ES" dirty="0" err="1" smtClean="0">
                <a:solidFill>
                  <a:srgbClr val="002060"/>
                </a:solidFill>
              </a:rPr>
              <a:t>Día</a:t>
            </a:r>
            <a:r>
              <a:rPr lang="eu-ES" dirty="0" smtClean="0">
                <a:solidFill>
                  <a:srgbClr val="002060"/>
                </a:solidFill>
              </a:rPr>
              <a:t> Mundial del </a:t>
            </a:r>
            <a:r>
              <a:rPr lang="eu-ES" dirty="0" err="1" smtClean="0">
                <a:solidFill>
                  <a:srgbClr val="002060"/>
                </a:solidFill>
              </a:rPr>
              <a:t>Comercio</a:t>
            </a:r>
            <a:r>
              <a:rPr lang="eu-ES" dirty="0" smtClean="0">
                <a:solidFill>
                  <a:srgbClr val="002060"/>
                </a:solidFill>
              </a:rPr>
              <a:t> Justo</a:t>
            </a:r>
            <a:endParaRPr lang="eu-ES" dirty="0">
              <a:solidFill>
                <a:srgbClr val="002060"/>
              </a:solidFill>
            </a:endParaRPr>
          </a:p>
        </p:txBody>
      </p:sp>
      <p:sp>
        <p:nvSpPr>
          <p:cNvPr id="3" name="Marcador de contenido 2"/>
          <p:cNvSpPr>
            <a:spLocks noGrp="1"/>
          </p:cNvSpPr>
          <p:nvPr>
            <p:ph idx="1"/>
          </p:nvPr>
        </p:nvSpPr>
        <p:spPr>
          <a:xfrm>
            <a:off x="7137070" y="2556932"/>
            <a:ext cx="4156364" cy="3321354"/>
          </a:xfrm>
        </p:spPr>
        <p:txBody>
          <a:bodyPr>
            <a:normAutofit fontScale="92500"/>
          </a:bodyPr>
          <a:lstStyle/>
          <a:p>
            <a:r>
              <a:rPr lang="es-ES" sz="3000" dirty="0" smtClean="0"/>
              <a:t>Por primera vez se participó como </a:t>
            </a:r>
            <a:r>
              <a:rPr lang="es-ES" sz="3000" dirty="0" err="1" smtClean="0"/>
              <a:t>Bide</a:t>
            </a:r>
            <a:r>
              <a:rPr lang="es-ES" sz="3000" dirty="0" smtClean="0"/>
              <a:t> </a:t>
            </a:r>
            <a:r>
              <a:rPr lang="es-ES" sz="3000" dirty="0" err="1" smtClean="0"/>
              <a:t>Bidean</a:t>
            </a:r>
            <a:r>
              <a:rPr lang="es-ES" sz="3000" dirty="0" smtClean="0"/>
              <a:t> en las actividades de sensibilización del Día Mundial de Comercio Justo: </a:t>
            </a:r>
            <a:r>
              <a:rPr lang="es-ES" sz="3000" b="1" dirty="0" smtClean="0"/>
              <a:t>Yo soy Comercio Justo… ¿Y tú?</a:t>
            </a:r>
            <a:endParaRPr lang="es-ES" sz="3000" b="1" dirty="0"/>
          </a:p>
        </p:txBody>
      </p:sp>
      <p:pic>
        <p:nvPicPr>
          <p:cNvPr id="5" name="Picture 3" descr="C:\Users\Bide Bidean\Documents\PROYECTO BIDE BIDEAN\LOGO\Logo_BB_primario(color).png"/>
          <p:cNvPicPr>
            <a:picLocks noChangeAspect="1" noChangeArrowheads="1"/>
          </p:cNvPicPr>
          <p:nvPr/>
        </p:nvPicPr>
        <p:blipFill>
          <a:blip r:embed="rId2" cstate="screen"/>
          <a:srcRect/>
          <a:stretch>
            <a:fillRect/>
          </a:stretch>
        </p:blipFill>
        <p:spPr bwMode="auto">
          <a:xfrm>
            <a:off x="-1" y="0"/>
            <a:ext cx="2353741" cy="1267097"/>
          </a:xfrm>
          <a:prstGeom prst="rect">
            <a:avLst/>
          </a:prstGeom>
          <a:noFill/>
        </p:spPr>
      </p:pic>
      <p:pic>
        <p:nvPicPr>
          <p:cNvPr id="11265" name="Picture 1" descr="C:\Users\Fran\Documents\03 COMPROMISOS SOLIDARIOS\Bide Bidean - Comercio Justo\Fotos Comercio Justo\DMCJ (1)20160514.jpg"/>
          <p:cNvPicPr>
            <a:picLocks noChangeAspect="1" noChangeArrowheads="1"/>
          </p:cNvPicPr>
          <p:nvPr/>
        </p:nvPicPr>
        <p:blipFill>
          <a:blip r:embed="rId3"/>
          <a:srcRect/>
          <a:stretch>
            <a:fillRect/>
          </a:stretch>
        </p:blipFill>
        <p:spPr bwMode="auto">
          <a:xfrm>
            <a:off x="1231074" y="2545386"/>
            <a:ext cx="5502235" cy="3641658"/>
          </a:xfrm>
          <a:prstGeom prst="rect">
            <a:avLst/>
          </a:prstGeom>
          <a:noFill/>
        </p:spPr>
      </p:pic>
    </p:spTree>
    <p:extLst>
      <p:ext uri="{BB962C8B-B14F-4D97-AF65-F5344CB8AC3E}">
        <p14:creationId xmlns="" xmlns:p14="http://schemas.microsoft.com/office/powerpoint/2010/main" val="4702254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481943" y="970257"/>
            <a:ext cx="7773388" cy="1303867"/>
          </a:xfrm>
        </p:spPr>
        <p:txBody>
          <a:bodyPr>
            <a:normAutofit/>
          </a:bodyPr>
          <a:lstStyle/>
          <a:p>
            <a:r>
              <a:rPr lang="eu-ES" dirty="0" err="1" smtClean="0">
                <a:solidFill>
                  <a:srgbClr val="002060"/>
                </a:solidFill>
              </a:rPr>
              <a:t>Día</a:t>
            </a:r>
            <a:r>
              <a:rPr lang="eu-ES" dirty="0" smtClean="0">
                <a:solidFill>
                  <a:srgbClr val="002060"/>
                </a:solidFill>
              </a:rPr>
              <a:t> Mundial del </a:t>
            </a:r>
            <a:r>
              <a:rPr lang="eu-ES" dirty="0" err="1" smtClean="0">
                <a:solidFill>
                  <a:srgbClr val="002060"/>
                </a:solidFill>
              </a:rPr>
              <a:t>Comercio</a:t>
            </a:r>
            <a:r>
              <a:rPr lang="eu-ES" dirty="0" smtClean="0">
                <a:solidFill>
                  <a:srgbClr val="002060"/>
                </a:solidFill>
              </a:rPr>
              <a:t> Justo</a:t>
            </a:r>
            <a:endParaRPr lang="eu-ES" dirty="0">
              <a:solidFill>
                <a:srgbClr val="002060"/>
              </a:solidFill>
            </a:endParaRPr>
          </a:p>
        </p:txBody>
      </p:sp>
      <p:sp>
        <p:nvSpPr>
          <p:cNvPr id="3" name="Marcador de contenido 2"/>
          <p:cNvSpPr>
            <a:spLocks noGrp="1"/>
          </p:cNvSpPr>
          <p:nvPr>
            <p:ph idx="1"/>
          </p:nvPr>
        </p:nvSpPr>
        <p:spPr>
          <a:xfrm>
            <a:off x="1163782" y="2592558"/>
            <a:ext cx="4156364" cy="3321354"/>
          </a:xfrm>
        </p:spPr>
        <p:txBody>
          <a:bodyPr>
            <a:normAutofit/>
          </a:bodyPr>
          <a:lstStyle/>
          <a:p>
            <a:r>
              <a:rPr lang="es-ES" sz="3000" dirty="0" smtClean="0"/>
              <a:t>Lo hicimos, además en dos espacios más, en Alegría-</a:t>
            </a:r>
            <a:r>
              <a:rPr lang="es-ES" sz="3000" dirty="0" err="1" smtClean="0"/>
              <a:t>Dulantzi</a:t>
            </a:r>
            <a:r>
              <a:rPr lang="es-ES" sz="3000" dirty="0" smtClean="0"/>
              <a:t> y en </a:t>
            </a:r>
            <a:r>
              <a:rPr lang="es-ES" sz="3000" dirty="0" err="1" smtClean="0"/>
              <a:t>Salburua</a:t>
            </a:r>
            <a:r>
              <a:rPr lang="es-ES" sz="3000" dirty="0" smtClean="0"/>
              <a:t>, dentro de las actividades que realizó en torno al </a:t>
            </a:r>
            <a:r>
              <a:rPr lang="es-ES" sz="3000" dirty="0" err="1" smtClean="0"/>
              <a:t>Salburuko</a:t>
            </a:r>
            <a:r>
              <a:rPr lang="es-ES" sz="3000" dirty="0" smtClean="0"/>
              <a:t> </a:t>
            </a:r>
            <a:r>
              <a:rPr lang="es-ES" sz="3000" dirty="0" err="1" smtClean="0"/>
              <a:t>Lore</a:t>
            </a:r>
            <a:endParaRPr lang="es-ES" sz="3000" b="1" dirty="0"/>
          </a:p>
        </p:txBody>
      </p:sp>
      <p:pic>
        <p:nvPicPr>
          <p:cNvPr id="5" name="Picture 3" descr="C:\Users\Bide Bidean\Documents\PROYECTO BIDE BIDEAN\LOGO\Logo_BB_primario(color).png"/>
          <p:cNvPicPr>
            <a:picLocks noChangeAspect="1" noChangeArrowheads="1"/>
          </p:cNvPicPr>
          <p:nvPr/>
        </p:nvPicPr>
        <p:blipFill>
          <a:blip r:embed="rId2" cstate="screen"/>
          <a:srcRect/>
          <a:stretch>
            <a:fillRect/>
          </a:stretch>
        </p:blipFill>
        <p:spPr bwMode="auto">
          <a:xfrm>
            <a:off x="-1" y="0"/>
            <a:ext cx="2353741" cy="1267097"/>
          </a:xfrm>
          <a:prstGeom prst="rect">
            <a:avLst/>
          </a:prstGeom>
          <a:noFill/>
        </p:spPr>
      </p:pic>
      <p:pic>
        <p:nvPicPr>
          <p:cNvPr id="35842" name="Picture 2" descr="G:\Nueva carpeta\160918 Salburukolore (3).jpg"/>
          <p:cNvPicPr>
            <a:picLocks noChangeAspect="1" noChangeArrowheads="1"/>
          </p:cNvPicPr>
          <p:nvPr/>
        </p:nvPicPr>
        <p:blipFill>
          <a:blip r:embed="rId3" cstate="screen"/>
          <a:srcRect/>
          <a:stretch>
            <a:fillRect/>
          </a:stretch>
        </p:blipFill>
        <p:spPr bwMode="auto">
          <a:xfrm>
            <a:off x="6162434" y="2565294"/>
            <a:ext cx="4477857" cy="3360493"/>
          </a:xfrm>
          <a:prstGeom prst="rect">
            <a:avLst/>
          </a:prstGeom>
          <a:noFill/>
        </p:spPr>
      </p:pic>
    </p:spTree>
    <p:extLst>
      <p:ext uri="{BB962C8B-B14F-4D97-AF65-F5344CB8AC3E}">
        <p14:creationId xmlns="" xmlns:p14="http://schemas.microsoft.com/office/powerpoint/2010/main" val="4702254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80654" y="1077135"/>
            <a:ext cx="5802084" cy="1303867"/>
          </a:xfrm>
        </p:spPr>
        <p:txBody>
          <a:bodyPr>
            <a:normAutofit/>
          </a:bodyPr>
          <a:lstStyle/>
          <a:p>
            <a:r>
              <a:rPr lang="eu-ES" dirty="0" smtClean="0">
                <a:solidFill>
                  <a:srgbClr val="002060"/>
                </a:solidFill>
              </a:rPr>
              <a:t>Las </a:t>
            </a:r>
            <a:r>
              <a:rPr lang="eu-ES" dirty="0" err="1" smtClean="0">
                <a:solidFill>
                  <a:srgbClr val="002060"/>
                </a:solidFill>
              </a:rPr>
              <a:t>Prácticas</a:t>
            </a:r>
            <a:r>
              <a:rPr lang="eu-ES" dirty="0" smtClean="0">
                <a:solidFill>
                  <a:srgbClr val="002060"/>
                </a:solidFill>
              </a:rPr>
              <a:t> de Julen</a:t>
            </a:r>
            <a:endParaRPr lang="eu-ES" dirty="0">
              <a:solidFill>
                <a:srgbClr val="002060"/>
              </a:solidFill>
            </a:endParaRPr>
          </a:p>
        </p:txBody>
      </p:sp>
      <p:sp>
        <p:nvSpPr>
          <p:cNvPr id="3" name="Marcador de contenido 2"/>
          <p:cNvSpPr>
            <a:spLocks noGrp="1"/>
          </p:cNvSpPr>
          <p:nvPr>
            <p:ph idx="1"/>
          </p:nvPr>
        </p:nvSpPr>
        <p:spPr>
          <a:xfrm>
            <a:off x="6472052" y="2640060"/>
            <a:ext cx="4488873" cy="3345104"/>
          </a:xfrm>
        </p:spPr>
        <p:txBody>
          <a:bodyPr>
            <a:normAutofit/>
          </a:bodyPr>
          <a:lstStyle/>
          <a:p>
            <a:r>
              <a:rPr lang="es-ES" sz="3000" dirty="0" smtClean="0"/>
              <a:t>Durante los meses de abril y mayo, contamos con la colaboración de Julen, estudiante de </a:t>
            </a:r>
            <a:r>
              <a:rPr lang="es-ES" sz="3000" dirty="0" err="1" smtClean="0"/>
              <a:t>Egibide</a:t>
            </a:r>
            <a:r>
              <a:rPr lang="es-ES" sz="3000" dirty="0" smtClean="0"/>
              <a:t>, que realizó sus prácticas de Marketing y Publicidad en </a:t>
            </a:r>
            <a:r>
              <a:rPr lang="es-ES" sz="3000" dirty="0" err="1" smtClean="0"/>
              <a:t>Bide</a:t>
            </a:r>
            <a:r>
              <a:rPr lang="es-ES" sz="3000" dirty="0" smtClean="0"/>
              <a:t> </a:t>
            </a:r>
            <a:r>
              <a:rPr lang="es-ES" sz="3000" dirty="0" err="1" smtClean="0"/>
              <a:t>Bidean</a:t>
            </a:r>
            <a:r>
              <a:rPr lang="es-ES" sz="3000" dirty="0" smtClean="0"/>
              <a:t>.</a:t>
            </a:r>
            <a:endParaRPr lang="es-ES" sz="3000" dirty="0"/>
          </a:p>
        </p:txBody>
      </p:sp>
      <p:pic>
        <p:nvPicPr>
          <p:cNvPr id="5" name="Picture 3" descr="C:\Users\Bide Bidean\Documents\PROYECTO BIDE BIDEAN\LOGO\Logo_BB_primario(color).png"/>
          <p:cNvPicPr>
            <a:picLocks noChangeAspect="1" noChangeArrowheads="1"/>
          </p:cNvPicPr>
          <p:nvPr/>
        </p:nvPicPr>
        <p:blipFill>
          <a:blip r:embed="rId2" cstate="screen"/>
          <a:srcRect/>
          <a:stretch>
            <a:fillRect/>
          </a:stretch>
        </p:blipFill>
        <p:spPr bwMode="auto">
          <a:xfrm>
            <a:off x="-1" y="0"/>
            <a:ext cx="2353741" cy="1267097"/>
          </a:xfrm>
          <a:prstGeom prst="rect">
            <a:avLst/>
          </a:prstGeom>
          <a:noFill/>
        </p:spPr>
      </p:pic>
      <p:pic>
        <p:nvPicPr>
          <p:cNvPr id="11" name="10 Imagen" descr="Descripción: LOGO_EGIBIDE_COLORRGB"/>
          <p:cNvPicPr/>
          <p:nvPr/>
        </p:nvPicPr>
        <p:blipFill>
          <a:blip r:embed="rId3" cstate="print"/>
          <a:srcRect/>
          <a:stretch>
            <a:fillRect/>
          </a:stretch>
        </p:blipFill>
        <p:spPr bwMode="auto">
          <a:xfrm>
            <a:off x="7281861" y="1211283"/>
            <a:ext cx="2064019" cy="939800"/>
          </a:xfrm>
          <a:prstGeom prst="rect">
            <a:avLst/>
          </a:prstGeom>
          <a:noFill/>
          <a:ln w="9525">
            <a:noFill/>
            <a:miter lim="800000"/>
            <a:headEnd/>
            <a:tailEnd/>
          </a:ln>
        </p:spPr>
      </p:pic>
      <p:pic>
        <p:nvPicPr>
          <p:cNvPr id="10241" name="Picture 1" descr="C:\Users\Fran\Dropbox\IMG_20160323_141201.jpg"/>
          <p:cNvPicPr>
            <a:picLocks noChangeAspect="1" noChangeArrowheads="1"/>
          </p:cNvPicPr>
          <p:nvPr/>
        </p:nvPicPr>
        <p:blipFill>
          <a:blip r:embed="rId4" cstate="screen"/>
          <a:srcRect/>
          <a:stretch>
            <a:fillRect/>
          </a:stretch>
        </p:blipFill>
        <p:spPr bwMode="auto">
          <a:xfrm>
            <a:off x="1318161" y="2571005"/>
            <a:ext cx="4631379" cy="3473535"/>
          </a:xfrm>
          <a:prstGeom prst="rect">
            <a:avLst/>
          </a:prstGeom>
          <a:noFill/>
        </p:spPr>
      </p:pic>
    </p:spTree>
    <p:extLst>
      <p:ext uri="{BB962C8B-B14F-4D97-AF65-F5344CB8AC3E}">
        <p14:creationId xmlns="" xmlns:p14="http://schemas.microsoft.com/office/powerpoint/2010/main" val="47022545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ánico">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3354</TotalTime>
  <Words>741</Words>
  <Application>Microsoft Office PowerPoint</Application>
  <PresentationFormat>Personalizado</PresentationFormat>
  <Paragraphs>44</Paragraphs>
  <Slides>23</Slides>
  <Notes>0</Notes>
  <HiddenSlides>0</HiddenSlides>
  <MMClips>0</MMClips>
  <ScaleCrop>false</ScaleCrop>
  <HeadingPairs>
    <vt:vector size="4" baseType="variant">
      <vt:variant>
        <vt:lpstr>Tema</vt:lpstr>
      </vt:variant>
      <vt:variant>
        <vt:i4>1</vt:i4>
      </vt:variant>
      <vt:variant>
        <vt:lpstr>Títulos de diapositiva</vt:lpstr>
      </vt:variant>
      <vt:variant>
        <vt:i4>23</vt:i4>
      </vt:variant>
    </vt:vector>
  </HeadingPairs>
  <TitlesOfParts>
    <vt:vector size="24" baseType="lpstr">
      <vt:lpstr>Orgánico</vt:lpstr>
      <vt:lpstr>Diapositiva 1</vt:lpstr>
      <vt:lpstr> Un año de Bide Bidean</vt:lpstr>
      <vt:lpstr>Comienzos</vt:lpstr>
      <vt:lpstr>Comienzos</vt:lpstr>
      <vt:lpstr>Inauguración Oficial</vt:lpstr>
      <vt:lpstr>Primeras Ferias</vt:lpstr>
      <vt:lpstr>Día Mundial del Comercio Justo</vt:lpstr>
      <vt:lpstr>Día Mundial del Comercio Justo</vt:lpstr>
      <vt:lpstr>Las Prácticas de Julen</vt:lpstr>
      <vt:lpstr>Festival de las Naciones</vt:lpstr>
      <vt:lpstr>Participación en Biocultura - Bilbao</vt:lpstr>
      <vt:lpstr>Puestos en Parroquias</vt:lpstr>
      <vt:lpstr>Tienda abierta</vt:lpstr>
      <vt:lpstr>Abe-Txoko</vt:lpstr>
      <vt:lpstr>Colaboraciones</vt:lpstr>
      <vt:lpstr>Convenio con el Ayuntamiento de Vitoria </vt:lpstr>
      <vt:lpstr>Feria de Santo Tomás</vt:lpstr>
      <vt:lpstr>Taller de Catequesis</vt:lpstr>
      <vt:lpstr>Premio Salburuko Lore 2016</vt:lpstr>
      <vt:lpstr>Un añito con Sonia a la cabeza</vt:lpstr>
      <vt:lpstr>Amara toma el relevo</vt:lpstr>
      <vt:lpstr>Nuestras voluntarias y voluntarios</vt:lpstr>
      <vt:lpstr>Diapositiva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Bide Bidean</dc:title>
  <dc:creator>Bide Bidean</dc:creator>
  <cp:lastModifiedBy>Fran</cp:lastModifiedBy>
  <cp:revision>307</cp:revision>
  <dcterms:created xsi:type="dcterms:W3CDTF">2016-01-11T14:59:13Z</dcterms:created>
  <dcterms:modified xsi:type="dcterms:W3CDTF">2017-02-01T10:33:44Z</dcterms:modified>
</cp:coreProperties>
</file>