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C0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4" d="100"/>
          <a:sy n="44" d="100"/>
        </p:scale>
        <p:origin x="53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89A90-8712-4116-B4F4-9B04CD3CD1A9}" type="datetimeFigureOut">
              <a:rPr lang="es-ES" smtClean="0"/>
              <a:pPr/>
              <a:t>13/02/2017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201DF-94FB-4F07-8539-C5BFC6B9E88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89A90-8712-4116-B4F4-9B04CD3CD1A9}" type="datetimeFigureOut">
              <a:rPr lang="es-ES" smtClean="0"/>
              <a:pPr/>
              <a:t>13/02/2017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201DF-94FB-4F07-8539-C5BFC6B9E88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89A90-8712-4116-B4F4-9B04CD3CD1A9}" type="datetimeFigureOut">
              <a:rPr lang="es-ES" smtClean="0"/>
              <a:pPr/>
              <a:t>13/02/2017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201DF-94FB-4F07-8539-C5BFC6B9E88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89A90-8712-4116-B4F4-9B04CD3CD1A9}" type="datetimeFigureOut">
              <a:rPr lang="es-ES" smtClean="0"/>
              <a:pPr/>
              <a:t>13/02/2017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201DF-94FB-4F07-8539-C5BFC6B9E88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89A90-8712-4116-B4F4-9B04CD3CD1A9}" type="datetimeFigureOut">
              <a:rPr lang="es-ES" smtClean="0"/>
              <a:pPr/>
              <a:t>13/02/2017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201DF-94FB-4F07-8539-C5BFC6B9E88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89A90-8712-4116-B4F4-9B04CD3CD1A9}" type="datetimeFigureOut">
              <a:rPr lang="es-ES" smtClean="0"/>
              <a:pPr/>
              <a:t>13/02/2017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201DF-94FB-4F07-8539-C5BFC6B9E88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89A90-8712-4116-B4F4-9B04CD3CD1A9}" type="datetimeFigureOut">
              <a:rPr lang="es-ES" smtClean="0"/>
              <a:pPr/>
              <a:t>13/02/2017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201DF-94FB-4F07-8539-C5BFC6B9E88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89A90-8712-4116-B4F4-9B04CD3CD1A9}" type="datetimeFigureOut">
              <a:rPr lang="es-ES" smtClean="0"/>
              <a:pPr/>
              <a:t>13/02/2017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201DF-94FB-4F07-8539-C5BFC6B9E88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89A90-8712-4116-B4F4-9B04CD3CD1A9}" type="datetimeFigureOut">
              <a:rPr lang="es-ES" smtClean="0"/>
              <a:pPr/>
              <a:t>13/02/2017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201DF-94FB-4F07-8539-C5BFC6B9E88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89A90-8712-4116-B4F4-9B04CD3CD1A9}" type="datetimeFigureOut">
              <a:rPr lang="es-ES" smtClean="0"/>
              <a:pPr/>
              <a:t>13/02/2017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201DF-94FB-4F07-8539-C5BFC6B9E88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89A90-8712-4116-B4F4-9B04CD3CD1A9}" type="datetimeFigureOut">
              <a:rPr lang="es-ES" smtClean="0"/>
              <a:pPr/>
              <a:t>13/02/2017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201DF-94FB-4F07-8539-C5BFC6B9E88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489A90-8712-4116-B4F4-9B04CD3CD1A9}" type="datetimeFigureOut">
              <a:rPr lang="es-ES" smtClean="0"/>
              <a:pPr/>
              <a:t>13/02/2017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201DF-94FB-4F07-8539-C5BFC6B9E88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artel 2017MD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23492" y="0"/>
            <a:ext cx="469701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331640" y="2564904"/>
            <a:ext cx="72008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u-ES" sz="2400" b="1" dirty="0" smtClean="0"/>
              <a:t>Eta zeuregandik datorren hitza ahoskatuko dugu:</a:t>
            </a:r>
            <a:endParaRPr lang="es-ES" sz="2400" b="1" dirty="0" smtClean="0"/>
          </a:p>
          <a:p>
            <a:pPr algn="ctr"/>
            <a:r>
              <a:rPr lang="eu-ES" sz="2400" b="1" dirty="0" smtClean="0"/>
              <a:t>FAMILIA, morroi eta neskamez, zerbitzariz, osatutakoa,</a:t>
            </a:r>
            <a:endParaRPr lang="es-ES" sz="2400" b="1" dirty="0" smtClean="0"/>
          </a:p>
          <a:p>
            <a:pPr algn="ctr"/>
            <a:r>
              <a:rPr lang="eu-ES" sz="2400" b="1" dirty="0" err="1" smtClean="0"/>
              <a:t>Manabitik</a:t>
            </a:r>
            <a:r>
              <a:rPr lang="eu-ES" sz="2400" b="1" dirty="0" smtClean="0"/>
              <a:t>, Angolatik, Mediterraneotik, etxeko atetik…</a:t>
            </a:r>
            <a:endParaRPr lang="es-ES" sz="2400" b="1" dirty="0" smtClean="0"/>
          </a:p>
          <a:p>
            <a:pPr algn="ctr"/>
            <a:r>
              <a:rPr lang="eu-ES" sz="2400" b="1" dirty="0" smtClean="0"/>
              <a:t>datorkigunean gogoratzen </a:t>
            </a:r>
            <a:r>
              <a:rPr lang="eu-ES" sz="2400" b="1" dirty="0" err="1" smtClean="0"/>
              <a:t>ditugunak…</a:t>
            </a:r>
            <a:endParaRPr lang="es-ES" sz="2400" b="1" dirty="0" smtClean="0"/>
          </a:p>
          <a:p>
            <a:endParaRPr lang="es-ES" dirty="0"/>
          </a:p>
        </p:txBody>
      </p:sp>
      <p:pic>
        <p:nvPicPr>
          <p:cNvPr id="3074" name="Picture 2" descr="E:\Proyecto 10-Recorriendo Ecuador\1-Recorriendo Ecuador-Personas entrañables\1-Recorriendo Ecuador-Personas entrañables (12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437112"/>
            <a:ext cx="2556562" cy="1917312"/>
          </a:xfrm>
          <a:prstGeom prst="rect">
            <a:avLst/>
          </a:prstGeom>
          <a:noFill/>
        </p:spPr>
      </p:pic>
      <p:pic>
        <p:nvPicPr>
          <p:cNvPr id="6" name="1 Imagen" descr="DSCN766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04664"/>
            <a:ext cx="2627784" cy="197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C:\Users\OMP VITORIA\Documents\antuko\cazule\01-África profunda (84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4321198"/>
            <a:ext cx="3076331" cy="2025876"/>
          </a:xfrm>
          <a:prstGeom prst="rect">
            <a:avLst/>
          </a:prstGeom>
          <a:noFill/>
        </p:spPr>
      </p:pic>
      <p:sp>
        <p:nvSpPr>
          <p:cNvPr id="3077" name="AutoShape 5" descr="Resultado de imagen de PATERA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079" name="Picture 7" descr="Resultado de imagen de PATERA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404664"/>
            <a:ext cx="3833477" cy="19655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6" presetClass="entr" presetSubtype="3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17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43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39552" y="620688"/>
            <a:ext cx="53285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u-ES" sz="2400" b="1" dirty="0" smtClean="0"/>
              <a:t>Jauna, ehun mila urte daramagu bidean</a:t>
            </a:r>
            <a:endParaRPr lang="es-ES" sz="2400" b="1" dirty="0" smtClean="0"/>
          </a:p>
          <a:p>
            <a:pPr algn="ctr"/>
            <a:r>
              <a:rPr lang="eu-ES" sz="2400" b="1" dirty="0" smtClean="0"/>
              <a:t>eta mahaia ez dago prest.</a:t>
            </a:r>
            <a:endParaRPr lang="es-ES" sz="2400" b="1" dirty="0" smtClean="0"/>
          </a:p>
          <a:p>
            <a:pPr algn="ctr"/>
            <a:r>
              <a:rPr lang="eu-ES" sz="2400" b="1" dirty="0" smtClean="0"/>
              <a:t>Bakarrik </a:t>
            </a:r>
            <a:r>
              <a:rPr lang="eu-ES" sz="2400" b="1" dirty="0" smtClean="0"/>
              <a:t>gutxi batzuentzat;</a:t>
            </a:r>
            <a:endParaRPr lang="es-ES" sz="2400" b="1" dirty="0" smtClean="0"/>
          </a:p>
          <a:p>
            <a:pPr algn="ctr"/>
            <a:r>
              <a:rPr lang="eu-ES" sz="2400" b="1" dirty="0" smtClean="0"/>
              <a:t>baina hori ez da zure mahaia, ardo berria izango den mahaia.</a:t>
            </a:r>
            <a:endParaRPr lang="es-ES" sz="2400" b="1" dirty="0" smtClean="0"/>
          </a:p>
        </p:txBody>
      </p:sp>
      <p:sp>
        <p:nvSpPr>
          <p:cNvPr id="5" name="4 CuadroTexto"/>
          <p:cNvSpPr txBox="1"/>
          <p:nvPr/>
        </p:nvSpPr>
        <p:spPr>
          <a:xfrm>
            <a:off x="4644008" y="3284984"/>
            <a:ext cx="42484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u-ES" sz="2400" b="1" dirty="0" smtClean="0"/>
              <a:t>Zure Erreinuko ardo berria </a:t>
            </a:r>
          </a:p>
          <a:p>
            <a:pPr algn="ctr"/>
            <a:r>
              <a:rPr lang="eu-ES" sz="2400" b="1" dirty="0" smtClean="0"/>
              <a:t>edan dezagula elkarrekin.</a:t>
            </a:r>
            <a:endParaRPr lang="es-ES" sz="2400" b="1" dirty="0" smtClean="0"/>
          </a:p>
          <a:p>
            <a:pPr algn="ctr"/>
            <a:r>
              <a:rPr lang="eu-ES" sz="2400" b="1" dirty="0" smtClean="0"/>
              <a:t>Ez daitezela gure </a:t>
            </a:r>
          </a:p>
          <a:p>
            <a:pPr algn="ctr"/>
            <a:r>
              <a:rPr lang="eu-ES" sz="2400" b="1" dirty="0" smtClean="0"/>
              <a:t>bihotzak itxarotean</a:t>
            </a:r>
            <a:endParaRPr lang="es-ES" sz="2400" b="1" dirty="0" smtClean="0"/>
          </a:p>
          <a:p>
            <a:pPr algn="ctr"/>
            <a:r>
              <a:rPr lang="eu-ES" sz="2400" b="1" dirty="0" smtClean="0"/>
              <a:t>eta egitekoan nekatu.</a:t>
            </a:r>
            <a:endParaRPr lang="es-ES" sz="2400" b="1" dirty="0" smtClean="0"/>
          </a:p>
          <a:p>
            <a:pPr algn="ctr"/>
            <a:endParaRPr lang="es-ES" sz="2400" b="1" dirty="0" smtClean="0"/>
          </a:p>
          <a:p>
            <a:pPr algn="ctr"/>
            <a:r>
              <a:rPr lang="es-ES" sz="2400" b="1" dirty="0" smtClean="0"/>
              <a:t>Amen</a:t>
            </a:r>
            <a:r>
              <a:rPr lang="es-ES" sz="2400" b="1" dirty="0" smtClean="0"/>
              <a:t>.</a:t>
            </a:r>
            <a:endParaRPr lang="es-ES" dirty="0"/>
          </a:p>
        </p:txBody>
      </p:sp>
      <p:pic>
        <p:nvPicPr>
          <p:cNvPr id="6" name="1 Imagen" descr="DSCN7208.JPG"/>
          <p:cNvPicPr>
            <a:picLocks noChangeAspect="1"/>
          </p:cNvPicPr>
          <p:nvPr/>
        </p:nvPicPr>
        <p:blipFill>
          <a:blip r:embed="rId2" cstate="print"/>
          <a:srcRect t="25156"/>
          <a:stretch>
            <a:fillRect/>
          </a:stretch>
        </p:blipFill>
        <p:spPr bwMode="auto">
          <a:xfrm>
            <a:off x="1115616" y="2996952"/>
            <a:ext cx="3291830" cy="3284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Resultado de imagen de MESA VACI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702206"/>
            <a:ext cx="3013021" cy="21602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artel 2017MD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23492" y="0"/>
            <a:ext cx="469701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467544" y="3861048"/>
            <a:ext cx="41044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u-ES" sz="2400" b="1" dirty="0" smtClean="0"/>
              <a:t>Afrikaren bihotzetik </a:t>
            </a:r>
          </a:p>
          <a:p>
            <a:pPr algn="ctr"/>
            <a:r>
              <a:rPr lang="eu-ES" sz="2400" b="1" dirty="0" smtClean="0"/>
              <a:t>atera ginen</a:t>
            </a:r>
            <a:endParaRPr lang="es-ES" sz="2400" b="1" dirty="0" smtClean="0"/>
          </a:p>
          <a:p>
            <a:pPr algn="ctr"/>
            <a:r>
              <a:rPr lang="eu-ES" sz="2400" b="1" dirty="0"/>
              <a:t>d</a:t>
            </a:r>
            <a:r>
              <a:rPr lang="eu-ES" sz="2400" b="1" dirty="0" smtClean="0"/>
              <a:t>uela </a:t>
            </a:r>
            <a:r>
              <a:rPr lang="eu-ES" sz="2400" b="1" dirty="0" smtClean="0"/>
              <a:t>ehun mila urte, oinez,</a:t>
            </a:r>
            <a:endParaRPr lang="es-ES" sz="2400" b="1" dirty="0" smtClean="0"/>
          </a:p>
          <a:p>
            <a:pPr algn="ctr"/>
            <a:r>
              <a:rPr lang="eu-ES" sz="2400" b="1" dirty="0" smtClean="0"/>
              <a:t>hemendik hara, </a:t>
            </a:r>
          </a:p>
          <a:p>
            <a:pPr algn="ctr"/>
            <a:r>
              <a:rPr lang="eu-ES" sz="2400" b="1" dirty="0" smtClean="0"/>
              <a:t>eremuak aurkituz.</a:t>
            </a:r>
            <a:endParaRPr lang="es-ES" sz="2400" b="1" dirty="0"/>
          </a:p>
        </p:txBody>
      </p:sp>
      <p:pic>
        <p:nvPicPr>
          <p:cNvPr id="23554" name="Picture 2" descr="Resultado de imagen de grupo de personas caminando descalza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3929066"/>
            <a:ext cx="3670176" cy="2406006"/>
          </a:xfrm>
          <a:prstGeom prst="rect">
            <a:avLst/>
          </a:prstGeom>
          <a:noFill/>
        </p:spPr>
      </p:pic>
      <p:pic>
        <p:nvPicPr>
          <p:cNvPr id="23556" name="Picture 4" descr="Resultado de imagen de grupo de personas caminando africa"/>
          <p:cNvPicPr>
            <a:picLocks noChangeAspect="1" noChangeArrowheads="1"/>
          </p:cNvPicPr>
          <p:nvPr/>
        </p:nvPicPr>
        <p:blipFill>
          <a:blip r:embed="rId3" cstate="print"/>
          <a:srcRect t="11681"/>
          <a:stretch>
            <a:fillRect/>
          </a:stretch>
        </p:blipFill>
        <p:spPr bwMode="auto">
          <a:xfrm>
            <a:off x="1285852" y="357166"/>
            <a:ext cx="5786478" cy="30382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5004048" y="1124744"/>
            <a:ext cx="33843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u-ES" sz="2400" b="1" dirty="0" smtClean="0"/>
              <a:t>Bidegurutzeetan galdu genuen </a:t>
            </a:r>
            <a:r>
              <a:rPr lang="eu-ES" sz="2400" b="1" dirty="0" err="1" smtClean="0"/>
              <a:t>hartu-emana</a:t>
            </a:r>
            <a:endParaRPr lang="eu-ES" sz="2400" b="1" dirty="0" smtClean="0"/>
          </a:p>
          <a:p>
            <a:pPr algn="ctr">
              <a:lnSpc>
                <a:spcPct val="150000"/>
              </a:lnSpc>
            </a:pPr>
            <a:endParaRPr lang="es-ES" sz="2400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827584" y="3645024"/>
            <a:ext cx="352839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u-ES" sz="2400" b="1" dirty="0" smtClean="0"/>
          </a:p>
          <a:p>
            <a:pPr algn="ctr"/>
            <a:r>
              <a:rPr lang="eu-ES" sz="2400" b="1" dirty="0" smtClean="0"/>
              <a:t>Eta eguzkiak </a:t>
            </a:r>
          </a:p>
          <a:p>
            <a:pPr algn="ctr"/>
            <a:r>
              <a:rPr lang="eu-ES" sz="2400" b="1" dirty="0" smtClean="0"/>
              <a:t>eta teknikez eraldatuta</a:t>
            </a:r>
            <a:endParaRPr lang="es-ES" sz="2400" b="1" dirty="0" smtClean="0"/>
          </a:p>
          <a:p>
            <a:pPr algn="ctr"/>
            <a:r>
              <a:rPr lang="eu-ES" sz="2400" b="1" dirty="0" smtClean="0"/>
              <a:t>berraurkitu genuen </a:t>
            </a:r>
            <a:r>
              <a:rPr lang="eu-ES" sz="2400" b="1" dirty="0" smtClean="0"/>
              <a:t>elkar</a:t>
            </a:r>
            <a:endParaRPr lang="es-ES" sz="2400" b="1" dirty="0" smtClean="0"/>
          </a:p>
          <a:p>
            <a:pPr algn="ctr">
              <a:lnSpc>
                <a:spcPct val="150000"/>
              </a:lnSpc>
            </a:pPr>
            <a:endParaRPr lang="es-ES" sz="2400" b="1" dirty="0"/>
          </a:p>
        </p:txBody>
      </p:sp>
      <p:sp>
        <p:nvSpPr>
          <p:cNvPr id="22530" name="AutoShape 2" descr="Resultado de imagen de encrucijada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2532" name="AutoShape 4" descr="Resultado de imagen de encrucijada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9" name="8 Imagen" descr="índice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667856"/>
            <a:ext cx="3850330" cy="2562220"/>
          </a:xfrm>
          <a:prstGeom prst="rect">
            <a:avLst/>
          </a:prstGeom>
        </p:spPr>
      </p:pic>
      <p:pic>
        <p:nvPicPr>
          <p:cNvPr id="22534" name="Picture 6" descr="Resultado de imagen de encuentro entre persona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3857628"/>
            <a:ext cx="4453568" cy="23492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395536" y="2060848"/>
            <a:ext cx="4608512" cy="228869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u-ES" sz="2400" b="1" dirty="0" smtClean="0"/>
              <a:t>Eta </a:t>
            </a:r>
            <a:r>
              <a:rPr lang="eu-ES" sz="2400" b="1" dirty="0" smtClean="0"/>
              <a:t>batera hedatu zen diruzalekeria</a:t>
            </a:r>
            <a:endParaRPr lang="es-ES" sz="2400" b="1" dirty="0" smtClean="0"/>
          </a:p>
          <a:p>
            <a:pPr algn="ctr"/>
            <a:r>
              <a:rPr lang="eu-ES" sz="2400" b="1" dirty="0" smtClean="0"/>
              <a:t>eta aginte-gosea </a:t>
            </a:r>
            <a:endParaRPr lang="eu-ES" sz="2400" b="1" dirty="0" smtClean="0"/>
          </a:p>
          <a:p>
            <a:pPr algn="ctr"/>
            <a:r>
              <a:rPr lang="eu-ES" sz="2400" b="1" dirty="0" smtClean="0"/>
              <a:t>eta </a:t>
            </a:r>
            <a:r>
              <a:rPr lang="eu-ES" sz="2400" b="1" dirty="0" smtClean="0"/>
              <a:t>piztien </a:t>
            </a:r>
            <a:r>
              <a:rPr lang="eu-ES" sz="2400" b="1" dirty="0" smtClean="0"/>
              <a:t>aroan bezala,</a:t>
            </a:r>
            <a:endParaRPr lang="es-ES" sz="2400" b="1" dirty="0" smtClean="0"/>
          </a:p>
          <a:p>
            <a:pPr algn="ctr"/>
            <a:r>
              <a:rPr lang="eu-ES" sz="2400" b="1" dirty="0" smtClean="0"/>
              <a:t>besteen lurraldea jazarriz,</a:t>
            </a:r>
            <a:endParaRPr lang="es-ES" sz="2400" b="1" dirty="0" smtClean="0"/>
          </a:p>
          <a:p>
            <a:pPr algn="ctr"/>
            <a:r>
              <a:rPr lang="eu-ES" sz="2400" b="1" dirty="0" smtClean="0"/>
              <a:t>haragietan nagusiaren </a:t>
            </a:r>
          </a:p>
          <a:p>
            <a:pPr algn="ctr"/>
            <a:r>
              <a:rPr lang="eu-ES" sz="2400" b="1" dirty="0" smtClean="0"/>
              <a:t>marka </a:t>
            </a:r>
            <a:r>
              <a:rPr lang="eu-ES" sz="2400" b="1" dirty="0" smtClean="0"/>
              <a:t>grabatuz</a:t>
            </a:r>
            <a:endParaRPr lang="es-ES" sz="2400" b="1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4293096"/>
            <a:ext cx="2376264" cy="177715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76672"/>
            <a:ext cx="2380591" cy="1584175"/>
          </a:xfrm>
          <a:prstGeom prst="rect">
            <a:avLst/>
          </a:prstGeom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6" t="4762" r="4958" b="4762"/>
          <a:stretch>
            <a:fillRect/>
          </a:stretch>
        </p:blipFill>
        <p:spPr>
          <a:xfrm>
            <a:off x="7308304" y="476672"/>
            <a:ext cx="1368152" cy="1299744"/>
          </a:xfrm>
          <a:prstGeom prst="rect">
            <a:avLst/>
          </a:prstGeom>
        </p:spPr>
      </p:pic>
      <p:pic>
        <p:nvPicPr>
          <p:cNvPr id="9218" name="Picture 2" descr="Resultado de imagen de alambradas de ceut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86446" y="2428868"/>
            <a:ext cx="2790825" cy="1638300"/>
          </a:xfrm>
          <a:prstGeom prst="rect">
            <a:avLst/>
          </a:prstGeom>
          <a:noFill/>
        </p:spPr>
      </p:pic>
      <p:pic>
        <p:nvPicPr>
          <p:cNvPr id="9222" name="Picture 6" descr="Resultado de imagen de alambradas de ceut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7584" y="260648"/>
            <a:ext cx="2790825" cy="1638300"/>
          </a:xfrm>
          <a:prstGeom prst="rect">
            <a:avLst/>
          </a:prstGeom>
          <a:noFill/>
        </p:spPr>
      </p:pic>
      <p:sp>
        <p:nvSpPr>
          <p:cNvPr id="9224" name="AutoShape 8" descr="Resultado de imagen de guerra actu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9226" name="Picture 10" descr="Resultado de imagen de guerra actual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14678" y="4786322"/>
            <a:ext cx="2667000" cy="1714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0"/>
                            </p:stCondLst>
                            <p:childTnLst>
                              <p:par>
                                <p:cTn id="20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1000"/>
                            </p:stCondLst>
                            <p:childTnLst>
                              <p:par>
                                <p:cTn id="24" presetID="2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30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642910" y="620688"/>
            <a:ext cx="7889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u-ES" sz="2400" b="1" dirty="0" smtClean="0"/>
              <a:t>Gizadia, bidean jaiota, harrituta gaude, </a:t>
            </a:r>
            <a:r>
              <a:rPr lang="eu-ES" sz="2400" b="1" dirty="0" err="1" smtClean="0"/>
              <a:t>duda-mudatan…</a:t>
            </a:r>
            <a:endParaRPr lang="es-ES" sz="2400" b="1" dirty="0" smtClean="0"/>
          </a:p>
          <a:p>
            <a:pPr algn="ctr"/>
            <a:r>
              <a:rPr lang="eu-ES" sz="2400" b="1" dirty="0" smtClean="0"/>
              <a:t>esku luzatuaren eta mahukan gordetako dagaren artean</a:t>
            </a:r>
            <a:endParaRPr lang="es-ES" sz="2400" b="1" dirty="0" smtClean="0"/>
          </a:p>
        </p:txBody>
      </p:sp>
      <p:sp>
        <p:nvSpPr>
          <p:cNvPr id="5" name="4 CuadroTexto"/>
          <p:cNvSpPr txBox="1"/>
          <p:nvPr/>
        </p:nvSpPr>
        <p:spPr>
          <a:xfrm>
            <a:off x="323528" y="2132856"/>
            <a:ext cx="3528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u-ES" sz="2400" b="1" dirty="0" smtClean="0"/>
              <a:t>Airean </a:t>
            </a:r>
            <a:r>
              <a:rPr lang="eu-ES" sz="2400" b="1" dirty="0" smtClean="0"/>
              <a:t>sarea </a:t>
            </a:r>
            <a:r>
              <a:rPr lang="eu-ES" sz="2400" b="1" dirty="0" err="1" smtClean="0"/>
              <a:t>azkarrak</a:t>
            </a:r>
            <a:endParaRPr lang="eu-ES" sz="2400" b="1" dirty="0" smtClean="0"/>
          </a:p>
          <a:p>
            <a:pPr algn="ctr"/>
            <a:r>
              <a:rPr lang="eu-ES" sz="2400" b="1" dirty="0" smtClean="0"/>
              <a:t>eratzen </a:t>
            </a:r>
            <a:r>
              <a:rPr lang="eu-ES" sz="2400" b="1" dirty="0" err="1" smtClean="0"/>
              <a:t>ditugu</a:t>
            </a:r>
            <a:r>
              <a:rPr lang="eu-ES" sz="2400" b="1" dirty="0" smtClean="0"/>
              <a:t> </a:t>
            </a:r>
            <a:endParaRPr lang="es-ES" sz="2400" b="1" dirty="0" smtClean="0"/>
          </a:p>
          <a:p>
            <a:pPr algn="ctr"/>
            <a:r>
              <a:rPr lang="eu-ES" sz="2400" b="1" dirty="0" smtClean="0"/>
              <a:t>baina inora joateko eskubiderik gabeko pasaporteak daude.</a:t>
            </a:r>
            <a:endParaRPr lang="es-ES" sz="2400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5724128" y="4221088"/>
            <a:ext cx="32403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u-ES" sz="2400" b="1" dirty="0" smtClean="0"/>
              <a:t>Bidaiarako ideia zentzudunak ditugu</a:t>
            </a:r>
            <a:endParaRPr lang="es-ES" sz="2400" b="1" dirty="0" smtClean="0"/>
          </a:p>
          <a:p>
            <a:pPr algn="ctr"/>
            <a:r>
              <a:rPr lang="eu-ES" sz="2400" b="1" dirty="0" smtClean="0"/>
              <a:t>eta ibiltariak hiltzen dituzten ideiak.</a:t>
            </a:r>
            <a:endParaRPr lang="es-ES" sz="2400" b="1" dirty="0"/>
          </a:p>
        </p:txBody>
      </p:sp>
      <p:sp>
        <p:nvSpPr>
          <p:cNvPr id="20482" name="AutoShape 2" descr="Resultado de imagen de redes social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0484" name="Picture 4" descr="Resultado de imagen de redes de comunicació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1556792"/>
            <a:ext cx="2143125" cy="2143125"/>
          </a:xfrm>
          <a:prstGeom prst="rect">
            <a:avLst/>
          </a:prstGeom>
          <a:noFill/>
        </p:spPr>
      </p:pic>
      <p:pic>
        <p:nvPicPr>
          <p:cNvPr id="20486" name="Picture 6" descr="Resultado de imagen de pasaporte tachad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2060848"/>
            <a:ext cx="1986303" cy="1487811"/>
          </a:xfrm>
          <a:prstGeom prst="rect">
            <a:avLst/>
          </a:prstGeom>
          <a:noFill/>
        </p:spPr>
      </p:pic>
      <p:sp>
        <p:nvSpPr>
          <p:cNvPr id="11" name="10 Señal de prohibido"/>
          <p:cNvSpPr/>
          <p:nvPr/>
        </p:nvSpPr>
        <p:spPr>
          <a:xfrm>
            <a:off x="6732240" y="1916832"/>
            <a:ext cx="1778496" cy="1778496"/>
          </a:xfrm>
          <a:prstGeom prst="noSmoking">
            <a:avLst>
              <a:gd name="adj" fmla="val 7580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pic>
        <p:nvPicPr>
          <p:cNvPr id="8194" name="Picture 2" descr="Resultado de imagen de alambradas de ceut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4077072"/>
            <a:ext cx="2657475" cy="1724025"/>
          </a:xfrm>
          <a:prstGeom prst="rect">
            <a:avLst/>
          </a:prstGeom>
          <a:noFill/>
        </p:spPr>
      </p:pic>
      <p:pic>
        <p:nvPicPr>
          <p:cNvPr id="8196" name="Picture 4" descr="Resultado de imagen de camino"/>
          <p:cNvPicPr>
            <a:picLocks noChangeAspect="1" noChangeArrowheads="1"/>
          </p:cNvPicPr>
          <p:nvPr/>
        </p:nvPicPr>
        <p:blipFill>
          <a:blip r:embed="rId5" cstate="print"/>
          <a:srcRect l="17849" t="-4131"/>
          <a:stretch>
            <a:fillRect/>
          </a:stretch>
        </p:blipFill>
        <p:spPr bwMode="auto">
          <a:xfrm>
            <a:off x="467544" y="3933056"/>
            <a:ext cx="2151831" cy="18150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000"/>
                            </p:stCondLst>
                            <p:childTnLst>
                              <p:par>
                                <p:cTn id="19" presetID="5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1500"/>
                            </p:stCondLst>
                            <p:childTnLst>
                              <p:par>
                                <p:cTn id="30" presetID="1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2195736" y="2564904"/>
            <a:ext cx="46085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u-ES" sz="2400" b="1" dirty="0" smtClean="0"/>
              <a:t>Hainbat zauri egiten diogu elkarri,</a:t>
            </a:r>
            <a:endParaRPr lang="es-ES" sz="2400" b="1" dirty="0" smtClean="0"/>
          </a:p>
          <a:p>
            <a:pPr algn="ctr"/>
            <a:r>
              <a:rPr lang="eu-ES" sz="2400" b="1" dirty="0" smtClean="0"/>
              <a:t>inguratzen gaituzten mesfidantzak,</a:t>
            </a:r>
            <a:endParaRPr lang="es-ES" sz="2400" b="1" dirty="0" smtClean="0"/>
          </a:p>
          <a:p>
            <a:pPr algn="ctr"/>
            <a:r>
              <a:rPr lang="eu-ES" sz="2400" b="1" dirty="0" smtClean="0"/>
              <a:t>desbideratzen gaituen ezjakintasuna,</a:t>
            </a:r>
            <a:endParaRPr lang="es-ES" sz="2400" b="1" dirty="0" smtClean="0"/>
          </a:p>
          <a:p>
            <a:pPr algn="ctr"/>
            <a:r>
              <a:rPr lang="eu-ES" sz="2400" b="1" dirty="0" smtClean="0"/>
              <a:t>menperatzen gaituzten beldurrak. </a:t>
            </a:r>
            <a:endParaRPr lang="es-ES" sz="2400" b="1" dirty="0" smtClean="0"/>
          </a:p>
          <a:p>
            <a:pPr algn="ctr"/>
            <a:endParaRPr lang="es-ES" sz="2400" b="1" dirty="0"/>
          </a:p>
        </p:txBody>
      </p:sp>
      <p:sp>
        <p:nvSpPr>
          <p:cNvPr id="4" name="3 Rectángulo"/>
          <p:cNvSpPr/>
          <p:nvPr/>
        </p:nvSpPr>
        <p:spPr>
          <a:xfrm rot="21252387">
            <a:off x="155269" y="426650"/>
            <a:ext cx="457148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perspectiveContrastingRightFacing"/>
              <a:lightRig rig="threePt" dir="t"/>
            </a:scene3d>
          </a:bodyPr>
          <a:lstStyle/>
          <a:p>
            <a:pPr algn="ctr"/>
            <a:r>
              <a:rPr lang="es-ES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oper Black" pitchFamily="18" charset="0"/>
              </a:rPr>
              <a:t>A</a:t>
            </a:r>
            <a:r>
              <a:rPr lang="es-ES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oper Black" pitchFamily="18" charset="0"/>
              </a:rPr>
              <a:t>RRAZAKERIA</a:t>
            </a:r>
            <a:endParaRPr lang="es-ES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oper Black" pitchFamily="18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4283968" y="707814"/>
            <a:ext cx="428058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perspectiveHeroicExtremeLeftFacing"/>
              <a:lightRig rig="threePt" dir="t"/>
            </a:scene3d>
          </a:bodyPr>
          <a:lstStyle/>
          <a:p>
            <a:pPr algn="ctr"/>
            <a:r>
              <a:rPr lang="es-ES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oper Black" pitchFamily="18" charset="0"/>
              </a:rPr>
              <a:t>MATXISMOA</a:t>
            </a:r>
            <a:endParaRPr lang="es-ES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ooper Black" pitchFamily="18" charset="0"/>
            </a:endParaRPr>
          </a:p>
        </p:txBody>
      </p:sp>
      <p:sp>
        <p:nvSpPr>
          <p:cNvPr id="7" name="6 Rectángulo"/>
          <p:cNvSpPr/>
          <p:nvPr/>
        </p:nvSpPr>
        <p:spPr>
          <a:xfrm rot="1148321">
            <a:off x="4796111" y="5469471"/>
            <a:ext cx="4088866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  <a:scene3d>
              <a:camera prst="perspectiveContrastingRightFacing"/>
              <a:lightRig rig="threePt" dir="t"/>
            </a:scene3d>
          </a:bodyPr>
          <a:lstStyle/>
          <a:p>
            <a:pPr algn="ctr"/>
            <a:r>
              <a:rPr lang="es-E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oper Black" pitchFamily="18" charset="0"/>
              </a:rPr>
              <a:t>MUGAK</a:t>
            </a:r>
            <a:endParaRPr lang="es-ES" sz="4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ooper Black" pitchFamily="18" charset="0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1835696" y="1628800"/>
            <a:ext cx="32403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4800" b="1" dirty="0" smtClean="0">
                <a:ln w="11430"/>
                <a:gradFill>
                  <a:gsLst>
                    <a:gs pos="0">
                      <a:srgbClr val="F79646">
                        <a:tint val="90000"/>
                        <a:satMod val="120000"/>
                      </a:srgbClr>
                    </a:gs>
                    <a:gs pos="25000">
                      <a:srgbClr val="F79646">
                        <a:tint val="93000"/>
                        <a:satMod val="120000"/>
                      </a:srgbClr>
                    </a:gs>
                    <a:gs pos="50000">
                      <a:srgbClr val="F79646">
                        <a:shade val="89000"/>
                        <a:satMod val="110000"/>
                      </a:srgbClr>
                    </a:gs>
                    <a:gs pos="75000">
                      <a:srgbClr val="F79646">
                        <a:tint val="93000"/>
                        <a:satMod val="120000"/>
                      </a:srgbClr>
                    </a:gs>
                    <a:gs pos="100000">
                      <a:srgbClr val="F79646">
                        <a:tint val="90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oper Black" pitchFamily="18" charset="0"/>
              </a:rPr>
              <a:t>GERRA</a:t>
            </a:r>
            <a:endParaRPr lang="es-ES" sz="4800" b="1" dirty="0">
              <a:ln w="11430"/>
              <a:gradFill>
                <a:gsLst>
                  <a:gs pos="0">
                    <a:srgbClr val="F79646">
                      <a:tint val="90000"/>
                      <a:satMod val="120000"/>
                    </a:srgbClr>
                  </a:gs>
                  <a:gs pos="25000">
                    <a:srgbClr val="F79646">
                      <a:tint val="93000"/>
                      <a:satMod val="120000"/>
                    </a:srgbClr>
                  </a:gs>
                  <a:gs pos="50000">
                    <a:srgbClr val="F79646">
                      <a:shade val="89000"/>
                      <a:satMod val="110000"/>
                    </a:srgbClr>
                  </a:gs>
                  <a:gs pos="75000">
                    <a:srgbClr val="F79646">
                      <a:tint val="93000"/>
                      <a:satMod val="120000"/>
                    </a:srgbClr>
                  </a:gs>
                  <a:gs pos="100000">
                    <a:srgbClr val="F79646">
                      <a:tint val="90000"/>
                      <a:satMod val="120000"/>
                    </a:srgb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ooper Black" pitchFamily="18" charset="0"/>
            </a:endParaRPr>
          </a:p>
        </p:txBody>
      </p:sp>
      <p:sp>
        <p:nvSpPr>
          <p:cNvPr id="10" name="9 Rectángulo"/>
          <p:cNvSpPr/>
          <p:nvPr/>
        </p:nvSpPr>
        <p:spPr>
          <a:xfrm rot="20974024">
            <a:off x="2288234" y="4825373"/>
            <a:ext cx="594900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s-ES" sz="4400" b="1" dirty="0" smtClean="0">
                <a:ln/>
                <a:solidFill>
                  <a:srgbClr val="26C04B"/>
                </a:solidFill>
                <a:latin typeface="Cooper Black" pitchFamily="18" charset="0"/>
              </a:rPr>
              <a:t>ZUZENGABEKERIA</a:t>
            </a:r>
            <a:endParaRPr lang="es-ES" sz="4400" b="1" dirty="0">
              <a:ln/>
              <a:solidFill>
                <a:srgbClr val="26C04B"/>
              </a:solidFill>
              <a:latin typeface="Cooper Black" pitchFamily="18" charset="0"/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611560" y="1571062"/>
            <a:ext cx="1058871" cy="4882274"/>
          </a:xfrm>
          <a:prstGeom prst="rect">
            <a:avLst/>
          </a:prstGeom>
          <a:noFill/>
        </p:spPr>
        <p:txBody>
          <a:bodyPr vert="wordArtVert" wrap="square" lIns="36000" tIns="36000" rIns="36000" bIns="36000">
            <a:spAutoFit/>
          </a:bodyPr>
          <a:lstStyle/>
          <a:p>
            <a:pPr algn="ctr"/>
            <a:r>
              <a:rPr lang="es-E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ooper Black" pitchFamily="18" charset="0"/>
              </a:rPr>
              <a:t>MINA</a:t>
            </a:r>
            <a:endParaRPr lang="es-E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43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17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0"/>
                            </p:stCondLst>
                            <p:childTnLst>
                              <p:par>
                                <p:cTn id="27" presetID="49" presetClass="entr" presetSubtype="0" decel="10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0"/>
                            </p:stCondLst>
                            <p:childTnLst>
                              <p:par>
                                <p:cTn id="34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1400"/>
                            </p:stCondLst>
                            <p:childTnLst>
                              <p:par>
                                <p:cTn id="40" presetID="3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6" grpId="0"/>
      <p:bldP spid="7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611560" y="457508"/>
            <a:ext cx="6696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u-ES" sz="2800" dirty="0" smtClean="0">
                <a:solidFill>
                  <a:srgbClr val="FF0000"/>
                </a:solidFill>
                <a:latin typeface="Cooper Black" pitchFamily="18" charset="0"/>
              </a:rPr>
              <a:t>Jesus Jauna, agertzen zara</a:t>
            </a:r>
            <a:r>
              <a:rPr lang="es-ES" sz="2800" dirty="0" smtClean="0">
                <a:solidFill>
                  <a:srgbClr val="FF0000"/>
                </a:solidFill>
                <a:latin typeface="Cooper Black" pitchFamily="18" charset="0"/>
              </a:rPr>
              <a:t>…</a:t>
            </a:r>
            <a:endParaRPr lang="es-ES" sz="2800" dirty="0">
              <a:solidFill>
                <a:srgbClr val="FF0000"/>
              </a:solidFill>
              <a:latin typeface="Cooper Black" pitchFamily="18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95536" y="1484784"/>
            <a:ext cx="4464496" cy="228869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u-ES" sz="2400" b="1" dirty="0" smtClean="0"/>
              <a:t>Banan-banan begiratzen gaituzu,</a:t>
            </a:r>
            <a:endParaRPr lang="es-ES" sz="2400" b="1" dirty="0" smtClean="0"/>
          </a:p>
          <a:p>
            <a:pPr algn="ctr"/>
            <a:r>
              <a:rPr lang="eu-ES" sz="2400" b="1" dirty="0" smtClean="0"/>
              <a:t>badakizu gure izena eta goitizena,</a:t>
            </a:r>
            <a:endParaRPr lang="es-ES" sz="2400" b="1" dirty="0" smtClean="0"/>
          </a:p>
          <a:p>
            <a:pPr algn="ctr"/>
            <a:r>
              <a:rPr lang="eu-ES" sz="2400" b="1" dirty="0" smtClean="0"/>
              <a:t>zalantzan jarri ezin daitekeen balioa aitortzen diguzu,</a:t>
            </a:r>
            <a:endParaRPr lang="es-ES" sz="2400" b="1" dirty="0" smtClean="0"/>
          </a:p>
          <a:p>
            <a:pPr algn="ctr"/>
            <a:r>
              <a:rPr lang="eu-ES" sz="2400" b="1" dirty="0" smtClean="0"/>
              <a:t>kalkulu komertzial </a:t>
            </a:r>
          </a:p>
          <a:p>
            <a:pPr algn="ctr"/>
            <a:r>
              <a:rPr lang="eu-ES" sz="2400" b="1" dirty="0" smtClean="0"/>
              <a:t>edo moralen gainetik. </a:t>
            </a:r>
            <a:endParaRPr lang="es-ES" sz="2400" b="1" dirty="0"/>
          </a:p>
        </p:txBody>
      </p:sp>
      <p:pic>
        <p:nvPicPr>
          <p:cNvPr id="6145" name="Picture 1" descr="E:\Proyecto 15-Rostros Angola-Rwanda-Congo\01-Angola\01-Rostros-Angola\01-Rostros-Angola (9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4572008"/>
            <a:ext cx="2476517" cy="1857388"/>
          </a:xfrm>
          <a:prstGeom prst="rect">
            <a:avLst/>
          </a:prstGeom>
          <a:noFill/>
        </p:spPr>
      </p:pic>
      <p:pic>
        <p:nvPicPr>
          <p:cNvPr id="6146" name="Picture 2" descr="E:\Proyecto 15-Rostros Angola-Rwanda-Congo\01-Angola\02-Primeros planos-Angola\02-Primeros planos-Angola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280" y="1268760"/>
            <a:ext cx="1463973" cy="2195959"/>
          </a:xfrm>
          <a:prstGeom prst="rect">
            <a:avLst/>
          </a:prstGeom>
          <a:noFill/>
        </p:spPr>
      </p:pic>
      <p:pic>
        <p:nvPicPr>
          <p:cNvPr id="6147" name="Picture 3" descr="E:\Proyecto 15-Rostros Angola-Rwanda-Congo\02-Rwanda\02-Primeros planos-Rwanda\02-Primeros planos-Rwanda (5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2" y="4293096"/>
            <a:ext cx="1561044" cy="1763864"/>
          </a:xfrm>
          <a:prstGeom prst="rect">
            <a:avLst/>
          </a:prstGeom>
          <a:noFill/>
        </p:spPr>
      </p:pic>
      <p:pic>
        <p:nvPicPr>
          <p:cNvPr id="6148" name="Picture 4" descr="E:\Proyecto 14-Rostros Brasil\01-Rostros-Brasil (262)\01-Rostros-Brasil (30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1340768"/>
            <a:ext cx="2016224" cy="1512168"/>
          </a:xfrm>
          <a:prstGeom prst="rect">
            <a:avLst/>
          </a:prstGeom>
          <a:noFill/>
        </p:spPr>
      </p:pic>
      <p:pic>
        <p:nvPicPr>
          <p:cNvPr id="6149" name="Picture 5" descr="E:\Proyecto 14-Rostros Brasil\01-Rostros-Brasil (262)\01-Rostros-Brasil (51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4714884"/>
            <a:ext cx="1872208" cy="1404156"/>
          </a:xfrm>
          <a:prstGeom prst="rect">
            <a:avLst/>
          </a:prstGeom>
          <a:noFill/>
        </p:spPr>
      </p:pic>
      <p:pic>
        <p:nvPicPr>
          <p:cNvPr id="6150" name="Picture 6" descr="E:\Proyecto 14-Rostros Brasil\01-Rostros-Brasil (262)\01-Rostros-Brasil (255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72066" y="3214686"/>
            <a:ext cx="1728192" cy="1296144"/>
          </a:xfrm>
          <a:prstGeom prst="rect">
            <a:avLst/>
          </a:prstGeom>
          <a:noFill/>
        </p:spPr>
      </p:pic>
      <p:pic>
        <p:nvPicPr>
          <p:cNvPr id="6151" name="Picture 7" descr="C:\Users\OMP VITORIA\Documents\antuko\antuko nuevo\foto1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29256" y="4786322"/>
            <a:ext cx="1066482" cy="19168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0"/>
                            </p:stCondLst>
                            <p:childTnLst>
                              <p:par>
                                <p:cTn id="20" presetID="17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43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4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000"/>
                            </p:stCondLst>
                            <p:childTnLst>
                              <p:par>
                                <p:cTn id="33" presetID="5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3500"/>
                            </p:stCondLst>
                            <p:childTnLst>
                              <p:par>
                                <p:cTn id="37" presetID="8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6500"/>
                            </p:stCondLst>
                            <p:childTnLst>
                              <p:par>
                                <p:cTn id="41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4427984" y="454020"/>
            <a:ext cx="4572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u-ES" sz="2400" b="1" dirty="0" smtClean="0"/>
              <a:t>Lagun iezaguzu </a:t>
            </a:r>
          </a:p>
          <a:p>
            <a:pPr algn="ctr"/>
            <a:r>
              <a:rPr lang="eu-ES" sz="2400" b="1" dirty="0" smtClean="0"/>
              <a:t>zure ikasleei emandako</a:t>
            </a:r>
            <a:endParaRPr lang="es-ES" sz="2400" b="1" dirty="0" smtClean="0"/>
          </a:p>
          <a:p>
            <a:pPr algn="ctr"/>
            <a:r>
              <a:rPr lang="eu-ES" sz="2400" b="1" dirty="0" smtClean="0"/>
              <a:t>oinarriak, elkarte berriaren metodoa ezagutzen;</a:t>
            </a:r>
            <a:endParaRPr lang="es-ES" sz="2400" b="1" dirty="0" smtClean="0"/>
          </a:p>
          <a:p>
            <a:pPr algn="ctr"/>
            <a:r>
              <a:rPr lang="eu-ES" sz="2400" b="1" dirty="0" smtClean="0"/>
              <a:t>suspertu gure fedea</a:t>
            </a:r>
            <a:endParaRPr lang="es-ES" sz="2400" b="1" dirty="0" smtClean="0"/>
          </a:p>
          <a:p>
            <a:pPr algn="ctr"/>
            <a:r>
              <a:rPr lang="eu-ES" sz="2400" b="1" dirty="0" smtClean="0"/>
              <a:t>gainera </a:t>
            </a:r>
            <a:r>
              <a:rPr lang="eu-ES" sz="2400" b="1" dirty="0" err="1" smtClean="0"/>
              <a:t>datorkigun</a:t>
            </a:r>
            <a:r>
              <a:rPr lang="eu-ES" sz="2400" b="1" dirty="0" smtClean="0"/>
              <a:t> </a:t>
            </a:r>
            <a:endParaRPr lang="eu-ES" sz="2400" b="1" dirty="0" smtClean="0"/>
          </a:p>
          <a:p>
            <a:pPr algn="ctr"/>
            <a:r>
              <a:rPr lang="eu-ES" sz="2400" b="1" dirty="0" smtClean="0"/>
              <a:t>mendiaren </a:t>
            </a:r>
            <a:r>
              <a:rPr lang="eu-ES" sz="2400" b="1" dirty="0" smtClean="0"/>
              <a:t>aurka.</a:t>
            </a:r>
            <a:endParaRPr lang="es-ES" b="1" dirty="0"/>
          </a:p>
        </p:txBody>
      </p:sp>
      <p:pic>
        <p:nvPicPr>
          <p:cNvPr id="3" name="2 Imagen" descr="Simboloreligioso0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4005064"/>
            <a:ext cx="3253368" cy="2440026"/>
          </a:xfrm>
          <a:prstGeom prst="rect">
            <a:avLst/>
          </a:prstGeom>
        </p:spPr>
      </p:pic>
      <p:pic>
        <p:nvPicPr>
          <p:cNvPr id="5121" name="Picture 1" descr="E:\Proyecto 10-Recorriendo Ecuador\3-La Misión en Los Ríos\3-La misión en los Ríos (17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789040"/>
            <a:ext cx="3462338" cy="2597150"/>
          </a:xfrm>
          <a:prstGeom prst="rect">
            <a:avLst/>
          </a:prstGeom>
          <a:noFill/>
        </p:spPr>
      </p:pic>
      <p:pic>
        <p:nvPicPr>
          <p:cNvPr id="5122" name="Picture 2" descr="E:\Proyecto 10-Recorriendo Ecuador\3-La Misión en Los Ríos\3-La misión en los Ríos (118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980728"/>
            <a:ext cx="3696744" cy="251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10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43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4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763688" y="548680"/>
            <a:ext cx="59046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u-ES" sz="2400" b="1" dirty="0" smtClean="0"/>
              <a:t>Bizkortu mostaza-alea</a:t>
            </a:r>
            <a:endParaRPr lang="es-ES" sz="2400" b="1" dirty="0" smtClean="0"/>
          </a:p>
          <a:p>
            <a:pPr algn="ctr"/>
            <a:r>
              <a:rPr lang="eu-ES" sz="2400" b="1" dirty="0" smtClean="0"/>
              <a:t>egunen batean, zuhaitz hostotsu,</a:t>
            </a:r>
            <a:endParaRPr lang="es-ES" sz="2400" b="1" dirty="0" smtClean="0"/>
          </a:p>
          <a:p>
            <a:pPr algn="ctr"/>
            <a:r>
              <a:rPr lang="eu-ES" sz="2400" b="1" dirty="0" smtClean="0"/>
              <a:t>herrien topagune, izan dadin.</a:t>
            </a:r>
            <a:endParaRPr lang="es-ES" sz="2400" b="1" dirty="0" smtClean="0"/>
          </a:p>
          <a:p>
            <a:endParaRPr lang="es-ES" dirty="0"/>
          </a:p>
        </p:txBody>
      </p:sp>
      <p:pic>
        <p:nvPicPr>
          <p:cNvPr id="4097" name="Picture 1" descr="C:\Users\OMP VITORIA\Documents\antuko\cazule\01-África profunda (8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132856"/>
            <a:ext cx="6192688" cy="40649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2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1887</TotalTime>
  <Words>256</Words>
  <Application>Microsoft Office PowerPoint</Application>
  <PresentationFormat>Presentación en pantalla (4:3)</PresentationFormat>
  <Paragraphs>63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Arial</vt:lpstr>
      <vt:lpstr>Calibri</vt:lpstr>
      <vt:lpstr>Cooper Black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OMP VITORIA</dc:creator>
  <cp:lastModifiedBy>Lourdes</cp:lastModifiedBy>
  <cp:revision>91</cp:revision>
  <dcterms:created xsi:type="dcterms:W3CDTF">2017-01-31T10:41:45Z</dcterms:created>
  <dcterms:modified xsi:type="dcterms:W3CDTF">2017-02-13T17:01:02Z</dcterms:modified>
</cp:coreProperties>
</file>