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C04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89A90-8712-4116-B4F4-9B04CD3CD1A9}" type="datetimeFigureOut">
              <a:rPr lang="es-ES" smtClean="0"/>
              <a:pPr/>
              <a:t>09/02/2017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artel 2017MD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3492" y="0"/>
            <a:ext cx="46970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547664" y="2564904"/>
            <a:ext cx="698477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Y pronunciamos la palabra que sale de ti:</a:t>
            </a:r>
          </a:p>
          <a:p>
            <a:r>
              <a:rPr lang="es-ES" sz="2400" b="1" dirty="0"/>
              <a:t>FAMILIA, hecha de fámulos, servidores,</a:t>
            </a:r>
          </a:p>
          <a:p>
            <a:r>
              <a:rPr lang="es-ES" sz="2400" b="1" dirty="0"/>
              <a:t>que recordamos cuando nos llega de Manabí,</a:t>
            </a:r>
          </a:p>
          <a:p>
            <a:r>
              <a:rPr lang="es-ES" sz="2400" b="1" dirty="0"/>
              <a:t>de Angola, del Mediterráneo, del timbre de casa…</a:t>
            </a:r>
          </a:p>
          <a:p>
            <a:endParaRPr lang="es-ES" dirty="0"/>
          </a:p>
        </p:txBody>
      </p:sp>
      <p:pic>
        <p:nvPicPr>
          <p:cNvPr id="3074" name="Picture 2" descr="E:\Proyecto 10-Recorriendo Ecuador\1-Recorriendo Ecuador-Personas entrañables\1-Recorriendo Ecuador-Personas entrañables (12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437112"/>
            <a:ext cx="2556562" cy="1917312"/>
          </a:xfrm>
          <a:prstGeom prst="rect">
            <a:avLst/>
          </a:prstGeom>
          <a:noFill/>
        </p:spPr>
      </p:pic>
      <p:pic>
        <p:nvPicPr>
          <p:cNvPr id="6" name="1 Imagen" descr="DSCN766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4"/>
            <a:ext cx="2627784" cy="197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OMP VITORIA\Documents\antuko\cazule\01-África profunda (8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4321198"/>
            <a:ext cx="3076331" cy="2025876"/>
          </a:xfrm>
          <a:prstGeom prst="rect">
            <a:avLst/>
          </a:prstGeom>
          <a:noFill/>
        </p:spPr>
      </p:pic>
      <p:sp>
        <p:nvSpPr>
          <p:cNvPr id="3077" name="AutoShape 5" descr="Resultado de imagen de PATER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79" name="Picture 7" descr="Resultado de imagen de PATERA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04664"/>
            <a:ext cx="3833477" cy="1965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6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4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39552" y="620688"/>
            <a:ext cx="53285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Señor, </a:t>
            </a:r>
            <a:endParaRPr lang="es-ES" sz="2400" b="1" dirty="0" smtClean="0"/>
          </a:p>
          <a:p>
            <a:pPr algn="ctr"/>
            <a:r>
              <a:rPr lang="es-ES" sz="2400" b="1" dirty="0" smtClean="0"/>
              <a:t>llevamos diez </a:t>
            </a:r>
            <a:r>
              <a:rPr lang="es-ES" sz="2400" b="1" dirty="0"/>
              <a:t>mil años caminando</a:t>
            </a:r>
          </a:p>
          <a:p>
            <a:pPr algn="ctr"/>
            <a:r>
              <a:rPr lang="es-ES" sz="2400" b="1" dirty="0"/>
              <a:t>y la mesa no está preparada.</a:t>
            </a:r>
          </a:p>
          <a:p>
            <a:pPr algn="ctr"/>
            <a:r>
              <a:rPr lang="es-ES" sz="2400" b="1" dirty="0"/>
              <a:t>Solo para unos pocos;</a:t>
            </a:r>
          </a:p>
          <a:p>
            <a:pPr algn="ctr"/>
            <a:r>
              <a:rPr lang="es-ES" sz="2400" b="1" dirty="0"/>
              <a:t>pero esa no es tu mesa, </a:t>
            </a:r>
            <a:endParaRPr lang="es-ES" sz="2400" b="1" dirty="0" smtClean="0"/>
          </a:p>
          <a:p>
            <a:pPr algn="ctr"/>
            <a:r>
              <a:rPr lang="es-ES" sz="2400" b="1" dirty="0" smtClean="0"/>
              <a:t>donde </a:t>
            </a:r>
            <a:r>
              <a:rPr lang="es-ES" sz="2400" b="1" dirty="0"/>
              <a:t>habrá vino nuevo</a:t>
            </a:r>
            <a:r>
              <a:rPr lang="es-ES" sz="2400" b="1" dirty="0" smtClean="0"/>
              <a:t>.</a:t>
            </a:r>
            <a:endParaRPr lang="es-ES" sz="24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4644008" y="3284984"/>
            <a:ext cx="4248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Que podamos beber </a:t>
            </a:r>
            <a:endParaRPr lang="es-ES" sz="2400" b="1" dirty="0" smtClean="0"/>
          </a:p>
          <a:p>
            <a:pPr algn="ctr"/>
            <a:r>
              <a:rPr lang="es-ES" sz="2400" b="1" dirty="0" smtClean="0"/>
              <a:t>el </a:t>
            </a:r>
            <a:r>
              <a:rPr lang="es-ES" sz="2400" b="1" dirty="0"/>
              <a:t>vino nuevo </a:t>
            </a:r>
            <a:r>
              <a:rPr lang="es-ES" sz="2400" b="1" dirty="0" smtClean="0"/>
              <a:t>de </a:t>
            </a:r>
            <a:r>
              <a:rPr lang="es-ES" sz="2400" b="1" dirty="0"/>
              <a:t>tu Reino</a:t>
            </a:r>
          </a:p>
          <a:p>
            <a:pPr algn="ctr"/>
            <a:r>
              <a:rPr lang="es-ES" sz="2400" b="1" dirty="0"/>
              <a:t>todos y todas juntas.</a:t>
            </a:r>
          </a:p>
          <a:p>
            <a:pPr algn="ctr"/>
            <a:r>
              <a:rPr lang="es-ES" sz="2400" b="1" dirty="0"/>
              <a:t>Que no se cansen </a:t>
            </a:r>
            <a:endParaRPr lang="es-ES" sz="2400" b="1" dirty="0" smtClean="0"/>
          </a:p>
          <a:p>
            <a:pPr algn="ctr"/>
            <a:r>
              <a:rPr lang="es-ES" sz="2400" b="1" dirty="0" smtClean="0"/>
              <a:t>nuestros </a:t>
            </a:r>
            <a:r>
              <a:rPr lang="es-ES" sz="2400" b="1" dirty="0"/>
              <a:t>espíritus </a:t>
            </a:r>
            <a:endParaRPr lang="es-ES" sz="2400" b="1" dirty="0" smtClean="0"/>
          </a:p>
          <a:p>
            <a:pPr algn="ctr"/>
            <a:r>
              <a:rPr lang="es-ES" sz="2400" b="1" dirty="0" smtClean="0"/>
              <a:t>en </a:t>
            </a:r>
            <a:r>
              <a:rPr lang="es-ES" sz="2400" b="1" dirty="0"/>
              <a:t>la </a:t>
            </a:r>
            <a:r>
              <a:rPr lang="es-ES" sz="2400" b="1" dirty="0" smtClean="0"/>
              <a:t>espera y </a:t>
            </a:r>
            <a:r>
              <a:rPr lang="es-ES" sz="2400" b="1" dirty="0"/>
              <a:t>en la tarea.</a:t>
            </a:r>
          </a:p>
          <a:p>
            <a:pPr algn="ctr"/>
            <a:endParaRPr lang="es-ES" sz="2400" b="1" dirty="0" smtClean="0"/>
          </a:p>
          <a:p>
            <a:pPr algn="ctr"/>
            <a:r>
              <a:rPr lang="es-ES" sz="2400" b="1" dirty="0" smtClean="0"/>
              <a:t>Amén.</a:t>
            </a:r>
            <a:endParaRPr lang="es-ES" dirty="0"/>
          </a:p>
        </p:txBody>
      </p:sp>
      <p:pic>
        <p:nvPicPr>
          <p:cNvPr id="6" name="1 Imagen" descr="DSCN7208.JPG"/>
          <p:cNvPicPr>
            <a:picLocks noChangeAspect="1"/>
          </p:cNvPicPr>
          <p:nvPr/>
        </p:nvPicPr>
        <p:blipFill>
          <a:blip r:embed="rId2" cstate="print"/>
          <a:srcRect t="25156"/>
          <a:stretch>
            <a:fillRect/>
          </a:stretch>
        </p:blipFill>
        <p:spPr bwMode="auto">
          <a:xfrm>
            <a:off x="1115616" y="2996952"/>
            <a:ext cx="3291830" cy="328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Resultado de imagen de MESA VAC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702206"/>
            <a:ext cx="3013021" cy="2160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artel 2017MD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3492" y="0"/>
            <a:ext cx="46970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00034" y="3571876"/>
            <a:ext cx="41044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 smtClean="0"/>
              <a:t>Salimos, 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/>
              <a:t>del corazón de África</a:t>
            </a:r>
          </a:p>
          <a:p>
            <a:pPr algn="ctr">
              <a:lnSpc>
                <a:spcPct val="150000"/>
              </a:lnSpc>
            </a:pPr>
            <a:r>
              <a:rPr lang="es-ES" sz="2400" b="1" dirty="0"/>
              <a:t>h</a:t>
            </a:r>
            <a:r>
              <a:rPr lang="es-ES" sz="2400" b="1" dirty="0" smtClean="0"/>
              <a:t>ace más de </a:t>
            </a:r>
            <a:r>
              <a:rPr lang="es-ES" sz="2400" b="1" dirty="0" smtClean="0"/>
              <a:t>cien </a:t>
            </a:r>
            <a:r>
              <a:rPr lang="es-ES" sz="2400" b="1" dirty="0" smtClean="0"/>
              <a:t>mil años,</a:t>
            </a:r>
          </a:p>
          <a:p>
            <a:pPr algn="ctr">
              <a:lnSpc>
                <a:spcPct val="150000"/>
              </a:lnSpc>
            </a:pPr>
            <a:r>
              <a:rPr lang="es-ES" sz="2400" b="1" dirty="0"/>
              <a:t>c</a:t>
            </a:r>
            <a:r>
              <a:rPr lang="es-ES" sz="2400" b="1" dirty="0" smtClean="0"/>
              <a:t>aminando de aquí para allá, 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/>
              <a:t>descubriendo espacios.</a:t>
            </a:r>
            <a:endParaRPr lang="es-ES" sz="2400" b="1" dirty="0"/>
          </a:p>
        </p:txBody>
      </p:sp>
      <p:pic>
        <p:nvPicPr>
          <p:cNvPr id="23554" name="Picture 2" descr="Resultado de imagen de grupo de personas caminando descalz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929066"/>
            <a:ext cx="3670176" cy="2406006"/>
          </a:xfrm>
          <a:prstGeom prst="rect">
            <a:avLst/>
          </a:prstGeom>
          <a:noFill/>
        </p:spPr>
      </p:pic>
      <p:pic>
        <p:nvPicPr>
          <p:cNvPr id="23556" name="Picture 4" descr="Resultado de imagen de grupo de personas caminando africa"/>
          <p:cNvPicPr>
            <a:picLocks noChangeAspect="1" noChangeArrowheads="1"/>
          </p:cNvPicPr>
          <p:nvPr/>
        </p:nvPicPr>
        <p:blipFill>
          <a:blip r:embed="rId3" cstate="print"/>
          <a:srcRect t="11681"/>
          <a:stretch>
            <a:fillRect/>
          </a:stretch>
        </p:blipFill>
        <p:spPr bwMode="auto">
          <a:xfrm>
            <a:off x="1285852" y="357166"/>
            <a:ext cx="5786478" cy="303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004048" y="1124744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 smtClean="0"/>
              <a:t>Perdimos el contacto</a:t>
            </a:r>
          </a:p>
          <a:p>
            <a:pPr algn="ctr">
              <a:lnSpc>
                <a:spcPct val="150000"/>
              </a:lnSpc>
            </a:pPr>
            <a:r>
              <a:rPr lang="es-ES" sz="2400" b="1" dirty="0"/>
              <a:t>e</a:t>
            </a:r>
            <a:r>
              <a:rPr lang="es-ES" sz="2400" b="1" dirty="0" smtClean="0"/>
              <a:t>n las encrucijadas</a:t>
            </a:r>
            <a:endParaRPr lang="es-ES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827584" y="3645024"/>
            <a:ext cx="3528392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 smtClean="0"/>
              <a:t>Y nos reencontramos</a:t>
            </a:r>
          </a:p>
          <a:p>
            <a:pPr algn="ctr">
              <a:lnSpc>
                <a:spcPct val="150000"/>
              </a:lnSpc>
            </a:pPr>
            <a:r>
              <a:rPr lang="es-ES" sz="2400" b="1" dirty="0"/>
              <a:t>t</a:t>
            </a:r>
            <a:r>
              <a:rPr lang="es-ES" sz="2400" b="1" dirty="0" smtClean="0"/>
              <a:t>ransformados por el sol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/>
              <a:t>y las técnicas</a:t>
            </a:r>
            <a:endParaRPr lang="es-ES" sz="2400" b="1" dirty="0"/>
          </a:p>
        </p:txBody>
      </p:sp>
      <p:sp>
        <p:nvSpPr>
          <p:cNvPr id="22530" name="AutoShape 2" descr="Resultado de imagen de encrucijad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532" name="AutoShape 4" descr="Resultado de imagen de encrucijad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8 Imagen" descr="índic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667856"/>
            <a:ext cx="3850330" cy="2562220"/>
          </a:xfrm>
          <a:prstGeom prst="rect">
            <a:avLst/>
          </a:prstGeom>
        </p:spPr>
      </p:pic>
      <p:pic>
        <p:nvPicPr>
          <p:cNvPr id="22534" name="Picture 6" descr="Resultado de imagen de encuentro entre person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857628"/>
            <a:ext cx="4453568" cy="23492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95536" y="2060848"/>
            <a:ext cx="4608512" cy="267341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400" b="1" dirty="0" smtClean="0"/>
              <a:t>Y juntamente se destapó la codicia,</a:t>
            </a:r>
          </a:p>
          <a:p>
            <a:pPr algn="ctr">
              <a:spcBef>
                <a:spcPts val="600"/>
              </a:spcBef>
            </a:pPr>
            <a:r>
              <a:rPr lang="es-ES" sz="2400" b="1" dirty="0"/>
              <a:t>y</a:t>
            </a:r>
            <a:r>
              <a:rPr lang="es-ES" sz="2400" b="1" dirty="0" smtClean="0"/>
              <a:t> el hambre de poder,</a:t>
            </a:r>
          </a:p>
          <a:p>
            <a:pPr algn="ctr">
              <a:spcBef>
                <a:spcPts val="600"/>
              </a:spcBef>
            </a:pPr>
            <a:r>
              <a:rPr lang="es-ES" sz="2400" b="1" dirty="0"/>
              <a:t>c</a:t>
            </a:r>
            <a:r>
              <a:rPr lang="es-ES" sz="2400" b="1" dirty="0" smtClean="0"/>
              <a:t>omo en el tiempo de las bestias</a:t>
            </a:r>
          </a:p>
          <a:p>
            <a:pPr algn="ctr">
              <a:spcBef>
                <a:spcPts val="600"/>
              </a:spcBef>
            </a:pPr>
            <a:r>
              <a:rPr lang="es-ES" sz="2400" b="1" dirty="0"/>
              <a:t>p</a:t>
            </a:r>
            <a:r>
              <a:rPr lang="es-ES" sz="2400" b="1" dirty="0" smtClean="0"/>
              <a:t>ersiguiendo un territorio ajeno,</a:t>
            </a:r>
          </a:p>
          <a:p>
            <a:pPr algn="ctr">
              <a:spcBef>
                <a:spcPts val="600"/>
              </a:spcBef>
            </a:pPr>
            <a:r>
              <a:rPr lang="es-ES" sz="2400" b="1" dirty="0"/>
              <a:t>g</a:t>
            </a:r>
            <a:r>
              <a:rPr lang="es-ES" sz="2400" b="1" dirty="0" smtClean="0"/>
              <a:t>rabando en las carnes </a:t>
            </a:r>
          </a:p>
          <a:p>
            <a:pPr algn="ctr">
              <a:spcBef>
                <a:spcPts val="600"/>
              </a:spcBef>
            </a:pPr>
            <a:r>
              <a:rPr lang="es-ES" sz="2400" b="1" dirty="0" smtClean="0"/>
              <a:t>las marcas del amo</a:t>
            </a:r>
            <a:endParaRPr lang="es-ES" sz="24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293096"/>
            <a:ext cx="2376264" cy="17771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6672"/>
            <a:ext cx="2380591" cy="1584175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26" t="4762" r="4958" b="4762"/>
          <a:stretch>
            <a:fillRect/>
          </a:stretch>
        </p:blipFill>
        <p:spPr>
          <a:xfrm>
            <a:off x="7308304" y="476672"/>
            <a:ext cx="1368152" cy="1299744"/>
          </a:xfrm>
          <a:prstGeom prst="rect">
            <a:avLst/>
          </a:prstGeom>
        </p:spPr>
      </p:pic>
      <p:pic>
        <p:nvPicPr>
          <p:cNvPr id="9218" name="Picture 2" descr="Resultado de imagen de alambradas de ceut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2428868"/>
            <a:ext cx="2790825" cy="1638300"/>
          </a:xfrm>
          <a:prstGeom prst="rect">
            <a:avLst/>
          </a:prstGeom>
          <a:noFill/>
        </p:spPr>
      </p:pic>
      <p:pic>
        <p:nvPicPr>
          <p:cNvPr id="9222" name="Picture 6" descr="Resultado de imagen de alambradas de ceut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260648"/>
            <a:ext cx="2790825" cy="1638300"/>
          </a:xfrm>
          <a:prstGeom prst="rect">
            <a:avLst/>
          </a:prstGeom>
          <a:noFill/>
        </p:spPr>
      </p:pic>
      <p:sp>
        <p:nvSpPr>
          <p:cNvPr id="9224" name="AutoShape 8" descr="Resultado de imagen de guerra actu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226" name="Picture 10" descr="Resultado de imagen de guerra actua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4786322"/>
            <a:ext cx="26670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2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42910" y="620688"/>
            <a:ext cx="7889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/>
              <a:t>La humanidad, nacidos en el camino, estamos perplejos entre la mano tendida… y la daga en la manga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23528" y="2132856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/>
              <a:t>Tejemos </a:t>
            </a:r>
          </a:p>
          <a:p>
            <a:pPr algn="ctr"/>
            <a:r>
              <a:rPr lang="es-ES" sz="2400" b="1" dirty="0" smtClean="0"/>
              <a:t>veloces redes en el aire,</a:t>
            </a:r>
          </a:p>
          <a:p>
            <a:pPr algn="ctr"/>
            <a:r>
              <a:rPr lang="es-ES" sz="2400" b="1" dirty="0" smtClean="0"/>
              <a:t>pero hay pasaportes </a:t>
            </a:r>
          </a:p>
          <a:p>
            <a:pPr algn="ctr"/>
            <a:r>
              <a:rPr lang="es-ES" sz="2400" b="1" dirty="0" smtClean="0"/>
              <a:t>sin derecho a destino.</a:t>
            </a:r>
            <a:endParaRPr lang="es-ES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724128" y="4221088"/>
            <a:ext cx="324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/>
              <a:t>Creamos</a:t>
            </a:r>
          </a:p>
          <a:p>
            <a:pPr algn="ctr"/>
            <a:r>
              <a:rPr lang="es-ES" sz="2400" b="1" dirty="0" smtClean="0"/>
              <a:t>ideas con sentido </a:t>
            </a:r>
          </a:p>
          <a:p>
            <a:pPr algn="ctr"/>
            <a:r>
              <a:rPr lang="es-ES" sz="2400" b="1" dirty="0" smtClean="0"/>
              <a:t>para el viaje </a:t>
            </a:r>
          </a:p>
          <a:p>
            <a:pPr algn="ctr"/>
            <a:r>
              <a:rPr lang="es-ES" sz="2400" b="1" dirty="0" smtClean="0"/>
              <a:t>e ideas que matan </a:t>
            </a:r>
          </a:p>
          <a:p>
            <a:pPr algn="ctr"/>
            <a:r>
              <a:rPr lang="es-ES" sz="2400" b="1" dirty="0" smtClean="0"/>
              <a:t>a los caminantes</a:t>
            </a:r>
            <a:endParaRPr lang="es-ES" sz="2400" b="1" dirty="0"/>
          </a:p>
        </p:txBody>
      </p:sp>
      <p:sp>
        <p:nvSpPr>
          <p:cNvPr id="20482" name="AutoShape 2" descr="Resultado de imagen de redes socia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484" name="Picture 4" descr="Resultado de imagen de redes de comunicació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556792"/>
            <a:ext cx="2143125" cy="2143125"/>
          </a:xfrm>
          <a:prstGeom prst="rect">
            <a:avLst/>
          </a:prstGeom>
          <a:noFill/>
        </p:spPr>
      </p:pic>
      <p:pic>
        <p:nvPicPr>
          <p:cNvPr id="20486" name="Picture 6" descr="Resultado de imagen de pasaporte tachad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060848"/>
            <a:ext cx="1986303" cy="1487811"/>
          </a:xfrm>
          <a:prstGeom prst="rect">
            <a:avLst/>
          </a:prstGeom>
          <a:noFill/>
        </p:spPr>
      </p:pic>
      <p:sp>
        <p:nvSpPr>
          <p:cNvPr id="11" name="10 Señal de prohibido"/>
          <p:cNvSpPr/>
          <p:nvPr/>
        </p:nvSpPr>
        <p:spPr>
          <a:xfrm>
            <a:off x="6732240" y="1916832"/>
            <a:ext cx="1778496" cy="1778496"/>
          </a:xfrm>
          <a:prstGeom prst="noSmoking">
            <a:avLst>
              <a:gd name="adj" fmla="val 758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8194" name="Picture 2" descr="Resultado de imagen de alambradas de ceut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077072"/>
            <a:ext cx="2657475" cy="1724025"/>
          </a:xfrm>
          <a:prstGeom prst="rect">
            <a:avLst/>
          </a:prstGeom>
          <a:noFill/>
        </p:spPr>
      </p:pic>
      <p:pic>
        <p:nvPicPr>
          <p:cNvPr id="8196" name="Picture 4" descr="Resultado de imagen de camino"/>
          <p:cNvPicPr>
            <a:picLocks noChangeAspect="1" noChangeArrowheads="1"/>
          </p:cNvPicPr>
          <p:nvPr/>
        </p:nvPicPr>
        <p:blipFill>
          <a:blip r:embed="rId5" cstate="print"/>
          <a:srcRect l="17849" t="-4131"/>
          <a:stretch>
            <a:fillRect/>
          </a:stretch>
        </p:blipFill>
        <p:spPr bwMode="auto">
          <a:xfrm>
            <a:off x="467544" y="3933056"/>
            <a:ext cx="2151831" cy="18150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500"/>
                            </p:stCondLst>
                            <p:childTnLst>
                              <p:par>
                                <p:cTn id="30" presetID="1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411760" y="2564904"/>
            <a:ext cx="4392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/>
              <a:t>Son muchas las heridas que nos infringimos, las desconfianzas que nos cercan, </a:t>
            </a:r>
          </a:p>
          <a:p>
            <a:pPr algn="ctr"/>
            <a:r>
              <a:rPr lang="es-ES" sz="2400" b="1" dirty="0" smtClean="0"/>
              <a:t>la ignorancia que nos desvía, </a:t>
            </a:r>
          </a:p>
          <a:p>
            <a:pPr algn="ctr"/>
            <a:r>
              <a:rPr lang="es-ES" sz="2400" b="1" dirty="0" smtClean="0"/>
              <a:t>los miedos que nos dominan.</a:t>
            </a:r>
            <a:endParaRPr lang="es-ES" sz="2400" b="1" dirty="0"/>
          </a:p>
        </p:txBody>
      </p:sp>
      <p:sp>
        <p:nvSpPr>
          <p:cNvPr id="4" name="3 Rectángulo"/>
          <p:cNvSpPr/>
          <p:nvPr/>
        </p:nvSpPr>
        <p:spPr>
          <a:xfrm rot="21252387">
            <a:off x="865925" y="422074"/>
            <a:ext cx="324036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es-E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oper Black" pitchFamily="18" charset="0"/>
              </a:rPr>
              <a:t>RACISMO</a:t>
            </a:r>
            <a:endParaRPr lang="es-ES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004048" y="1052736"/>
            <a:ext cx="38347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HeroicExtremeLeftFacing"/>
              <a:lightRig rig="threePt" dir="t"/>
            </a:scene3d>
          </a:bodyPr>
          <a:lstStyle/>
          <a:p>
            <a:pPr algn="ctr"/>
            <a:r>
              <a:rPr lang="es-E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oper Black" pitchFamily="18" charset="0"/>
              </a:rPr>
              <a:t>MACHISMO</a:t>
            </a:r>
            <a:endParaRPr lang="es-E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 rot="1148321">
            <a:off x="1987214" y="5469470"/>
            <a:ext cx="408886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es-E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oper Black" pitchFamily="18" charset="0"/>
              </a:rPr>
              <a:t>FRONTERAS</a:t>
            </a:r>
            <a:endParaRPr lang="es-E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oper Black" pitchFamily="18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63688" y="1556792"/>
            <a:ext cx="3240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4800" b="1" dirty="0" smtClea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oper Black" pitchFamily="18" charset="0"/>
              </a:rPr>
              <a:t>GUERRA</a:t>
            </a:r>
            <a:endParaRPr lang="es-ES" sz="48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10" name="9 Rectángulo"/>
          <p:cNvSpPr/>
          <p:nvPr/>
        </p:nvSpPr>
        <p:spPr>
          <a:xfrm rot="20974024">
            <a:off x="4247122" y="4221088"/>
            <a:ext cx="453560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4800" b="1" dirty="0" smtClean="0">
                <a:ln/>
                <a:solidFill>
                  <a:srgbClr val="26C04B"/>
                </a:solidFill>
                <a:latin typeface="Cooper Black" pitchFamily="18" charset="0"/>
              </a:rPr>
              <a:t>INJUSTICIAS</a:t>
            </a:r>
            <a:endParaRPr lang="es-ES" sz="4800" b="1" dirty="0">
              <a:ln/>
              <a:solidFill>
                <a:srgbClr val="26C04B"/>
              </a:solidFill>
              <a:latin typeface="Cooper Black" pitchFamily="18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611560" y="1571062"/>
            <a:ext cx="1058871" cy="4882274"/>
          </a:xfrm>
          <a:prstGeom prst="rect">
            <a:avLst/>
          </a:prstGeom>
          <a:noFill/>
        </p:spPr>
        <p:txBody>
          <a:bodyPr vert="wordArtVert" wrap="square" lIns="36000" tIns="36000" rIns="36000" bIns="36000">
            <a:spAutoFit/>
          </a:bodyPr>
          <a:lstStyle/>
          <a:p>
            <a:pPr algn="ctr"/>
            <a:r>
              <a:rPr lang="es-E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DOLOR</a:t>
            </a:r>
            <a:endParaRPr lang="es-E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4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500"/>
                            </p:stCondLst>
                            <p:childTnLst>
                              <p:par>
                                <p:cTn id="40" presetID="3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  <p:bldP spid="7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457508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0000"/>
                </a:solidFill>
                <a:latin typeface="Cooper Black" pitchFamily="18" charset="0"/>
              </a:rPr>
              <a:t>Señor, Jesús, te haces presente…</a:t>
            </a:r>
            <a:endParaRPr lang="es-ES" sz="28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7158" y="1071546"/>
            <a:ext cx="4464496" cy="333943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 smtClean="0"/>
              <a:t>Nos miras a cada uno, a cada una, conoces el nombre que nos dieron 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/>
              <a:t>y el apodo que nos das, 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/>
              <a:t>nos reconoces un valor incuestionable, más allá de todo cálculo comercial  o moral</a:t>
            </a:r>
            <a:endParaRPr lang="es-ES" sz="2400" b="1" dirty="0"/>
          </a:p>
        </p:txBody>
      </p:sp>
      <p:pic>
        <p:nvPicPr>
          <p:cNvPr id="6145" name="Picture 1" descr="E:\Proyecto 15-Rostros Angola-Rwanda-Congo\01-Angola\01-Rostros-Angola\01-Rostros-Angola (9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4572008"/>
            <a:ext cx="2476517" cy="1857388"/>
          </a:xfrm>
          <a:prstGeom prst="rect">
            <a:avLst/>
          </a:prstGeom>
          <a:noFill/>
        </p:spPr>
      </p:pic>
      <p:pic>
        <p:nvPicPr>
          <p:cNvPr id="6146" name="Picture 2" descr="E:\Proyecto 15-Rostros Angola-Rwanda-Congo\01-Angola\02-Primeros planos-Angola\02-Primeros planos-Angola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268760"/>
            <a:ext cx="1463973" cy="2195959"/>
          </a:xfrm>
          <a:prstGeom prst="rect">
            <a:avLst/>
          </a:prstGeom>
          <a:noFill/>
        </p:spPr>
      </p:pic>
      <p:pic>
        <p:nvPicPr>
          <p:cNvPr id="6147" name="Picture 3" descr="E:\Proyecto 15-Rostros Angola-Rwanda-Congo\02-Rwanda\02-Primeros planos-Rwanda\02-Primeros planos-Rwanda (5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4293096"/>
            <a:ext cx="1561044" cy="1763864"/>
          </a:xfrm>
          <a:prstGeom prst="rect">
            <a:avLst/>
          </a:prstGeom>
          <a:noFill/>
        </p:spPr>
      </p:pic>
      <p:pic>
        <p:nvPicPr>
          <p:cNvPr id="6148" name="Picture 4" descr="E:\Proyecto 14-Rostros Brasil\01-Rostros-Brasil (262)\01-Rostros-Brasil (30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340768"/>
            <a:ext cx="2016224" cy="1512168"/>
          </a:xfrm>
          <a:prstGeom prst="rect">
            <a:avLst/>
          </a:prstGeom>
          <a:noFill/>
        </p:spPr>
      </p:pic>
      <p:pic>
        <p:nvPicPr>
          <p:cNvPr id="6149" name="Picture 5" descr="E:\Proyecto 14-Rostros Brasil\01-Rostros-Brasil (262)\01-Rostros-Brasil (5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714884"/>
            <a:ext cx="1872208" cy="1404156"/>
          </a:xfrm>
          <a:prstGeom prst="rect">
            <a:avLst/>
          </a:prstGeom>
          <a:noFill/>
        </p:spPr>
      </p:pic>
      <p:pic>
        <p:nvPicPr>
          <p:cNvPr id="6150" name="Picture 6" descr="E:\Proyecto 14-Rostros Brasil\01-Rostros-Brasil (262)\01-Rostros-Brasil (255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6" y="3214686"/>
            <a:ext cx="1728192" cy="1296144"/>
          </a:xfrm>
          <a:prstGeom prst="rect">
            <a:avLst/>
          </a:prstGeom>
          <a:noFill/>
        </p:spPr>
      </p:pic>
      <p:pic>
        <p:nvPicPr>
          <p:cNvPr id="6151" name="Picture 7" descr="C:\Users\OMP VITORIA\Documents\antuko\antuko nuevo\foto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29256" y="4786322"/>
            <a:ext cx="1066482" cy="1916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4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37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714876" y="642918"/>
            <a:ext cx="428514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400" b="1" dirty="0"/>
              <a:t>Ayúdanos a descubrir </a:t>
            </a:r>
            <a:r>
              <a:rPr lang="es-ES" sz="2400" b="1" dirty="0" smtClean="0"/>
              <a:t>las </a:t>
            </a:r>
            <a:r>
              <a:rPr lang="es-ES" sz="2400" b="1" dirty="0"/>
              <a:t>bases </a:t>
            </a:r>
            <a:endParaRPr lang="es-ES" sz="2400" b="1" dirty="0" smtClean="0"/>
          </a:p>
          <a:p>
            <a:pPr algn="ctr">
              <a:spcBef>
                <a:spcPts val="600"/>
              </a:spcBef>
            </a:pPr>
            <a:r>
              <a:rPr lang="es-ES" sz="2400" b="1" dirty="0" smtClean="0"/>
              <a:t>que </a:t>
            </a:r>
            <a:r>
              <a:rPr lang="es-ES" sz="2400" b="1" dirty="0"/>
              <a:t>diste </a:t>
            </a:r>
            <a:r>
              <a:rPr lang="es-ES" sz="2400" b="1" dirty="0" smtClean="0"/>
              <a:t>a </a:t>
            </a:r>
            <a:r>
              <a:rPr lang="es-ES" sz="2400" b="1" dirty="0"/>
              <a:t>tus discípulos, </a:t>
            </a:r>
            <a:endParaRPr lang="es-ES" sz="2400" b="1" dirty="0" smtClean="0"/>
          </a:p>
          <a:p>
            <a:pPr algn="ctr">
              <a:spcBef>
                <a:spcPts val="600"/>
              </a:spcBef>
            </a:pPr>
            <a:r>
              <a:rPr lang="es-ES" sz="2400" b="1" dirty="0" smtClean="0"/>
              <a:t>método </a:t>
            </a:r>
            <a:r>
              <a:rPr lang="es-ES" sz="2400" b="1" dirty="0"/>
              <a:t>de la nueva comunidad;</a:t>
            </a:r>
          </a:p>
          <a:p>
            <a:pPr algn="ctr">
              <a:spcBef>
                <a:spcPts val="600"/>
              </a:spcBef>
            </a:pPr>
            <a:r>
              <a:rPr lang="es-ES" sz="2400" b="1" dirty="0"/>
              <a:t>anima nuestra fe</a:t>
            </a:r>
          </a:p>
          <a:p>
            <a:pPr algn="ctr">
              <a:spcBef>
                <a:spcPts val="600"/>
              </a:spcBef>
            </a:pPr>
            <a:r>
              <a:rPr lang="es-ES" sz="2400" b="1" dirty="0"/>
              <a:t>contra la montaña </a:t>
            </a:r>
            <a:endParaRPr lang="es-ES" sz="2400" b="1" dirty="0" smtClean="0"/>
          </a:p>
          <a:p>
            <a:pPr algn="ctr">
              <a:spcBef>
                <a:spcPts val="600"/>
              </a:spcBef>
            </a:pPr>
            <a:r>
              <a:rPr lang="es-ES" sz="2400" b="1" dirty="0" smtClean="0"/>
              <a:t>que </a:t>
            </a:r>
            <a:r>
              <a:rPr lang="es-ES" sz="2400" b="1" dirty="0"/>
              <a:t>nos viene </a:t>
            </a:r>
            <a:r>
              <a:rPr lang="es-ES" sz="2400" b="1" dirty="0" smtClean="0"/>
              <a:t>encima</a:t>
            </a:r>
            <a:endParaRPr lang="es-ES" b="1" dirty="0"/>
          </a:p>
        </p:txBody>
      </p:sp>
      <p:pic>
        <p:nvPicPr>
          <p:cNvPr id="3" name="2 Imagen" descr="Simboloreligioso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4005064"/>
            <a:ext cx="3253368" cy="2440026"/>
          </a:xfrm>
          <a:prstGeom prst="rect">
            <a:avLst/>
          </a:prstGeom>
        </p:spPr>
      </p:pic>
      <p:pic>
        <p:nvPicPr>
          <p:cNvPr id="5121" name="Picture 1" descr="E:\Proyecto 10-Recorriendo Ecuador\3-La Misión en Los Ríos\3-La misión en los Ríos (1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789040"/>
            <a:ext cx="3462338" cy="2597150"/>
          </a:xfrm>
          <a:prstGeom prst="rect">
            <a:avLst/>
          </a:prstGeom>
          <a:noFill/>
        </p:spPr>
      </p:pic>
      <p:pic>
        <p:nvPicPr>
          <p:cNvPr id="5122" name="Picture 2" descr="E:\Proyecto 10-Recorriendo Ecuador\3-La Misión en Los Ríos\3-La misión en los Ríos (11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764704"/>
            <a:ext cx="4013714" cy="27354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4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63688" y="548680"/>
            <a:ext cx="59046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400" b="1" dirty="0"/>
              <a:t>A</a:t>
            </a:r>
            <a:r>
              <a:rPr lang="es-ES" sz="2400" b="1" dirty="0" smtClean="0"/>
              <a:t>lienta </a:t>
            </a:r>
            <a:r>
              <a:rPr lang="es-ES" sz="2400" b="1" dirty="0"/>
              <a:t>el grano de mostaza</a:t>
            </a:r>
          </a:p>
          <a:p>
            <a:pPr algn="ctr">
              <a:spcBef>
                <a:spcPts val="600"/>
              </a:spcBef>
            </a:pPr>
            <a:r>
              <a:rPr lang="es-ES" sz="2400" b="1" dirty="0"/>
              <a:t>para que un día sea un árbol frondoso,</a:t>
            </a:r>
          </a:p>
          <a:p>
            <a:pPr algn="ctr">
              <a:spcBef>
                <a:spcPts val="600"/>
              </a:spcBef>
            </a:pPr>
            <a:r>
              <a:rPr lang="es-ES" sz="2400" b="1" dirty="0"/>
              <a:t>lugar del encuentro de los pueblos.</a:t>
            </a:r>
          </a:p>
          <a:p>
            <a:endParaRPr lang="es-ES" dirty="0"/>
          </a:p>
        </p:txBody>
      </p:sp>
      <p:pic>
        <p:nvPicPr>
          <p:cNvPr id="4097" name="Picture 1" descr="C:\Users\OMP VITORIA\Documents\antuko\cazule\01-África profunda (8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132856"/>
            <a:ext cx="6192688" cy="4064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343</Words>
  <Application>Microsoft Office PowerPoint</Application>
  <PresentationFormat>Presentación en pantalla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OMP VITORIA</dc:creator>
  <cp:lastModifiedBy>Fran</cp:lastModifiedBy>
  <cp:revision>29</cp:revision>
  <dcterms:created xsi:type="dcterms:W3CDTF">2017-01-31T10:41:45Z</dcterms:created>
  <dcterms:modified xsi:type="dcterms:W3CDTF">2017-02-09T11:06:09Z</dcterms:modified>
</cp:coreProperties>
</file>